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78"/>
  </p:sldMasterIdLst>
  <p:notesMasterIdLst>
    <p:notesMasterId r:id="rId155"/>
  </p:notesMasterIdLst>
  <p:sldIdLst>
    <p:sldId id="257" r:id="rId79"/>
    <p:sldId id="300" r:id="rId80"/>
    <p:sldId id="437" r:id="rId81"/>
    <p:sldId id="434" r:id="rId82"/>
    <p:sldId id="435" r:id="rId83"/>
    <p:sldId id="436" r:id="rId84"/>
    <p:sldId id="419" r:id="rId85"/>
    <p:sldId id="378" r:id="rId86"/>
    <p:sldId id="366" r:id="rId87"/>
    <p:sldId id="365" r:id="rId88"/>
    <p:sldId id="393" r:id="rId89"/>
    <p:sldId id="364" r:id="rId90"/>
    <p:sldId id="368" r:id="rId91"/>
    <p:sldId id="379" r:id="rId92"/>
    <p:sldId id="380" r:id="rId93"/>
    <p:sldId id="377" r:id="rId94"/>
    <p:sldId id="367" r:id="rId95"/>
    <p:sldId id="381" r:id="rId96"/>
    <p:sldId id="370" r:id="rId97"/>
    <p:sldId id="383" r:id="rId98"/>
    <p:sldId id="384" r:id="rId99"/>
    <p:sldId id="385" r:id="rId100"/>
    <p:sldId id="371" r:id="rId101"/>
    <p:sldId id="373" r:id="rId102"/>
    <p:sldId id="372" r:id="rId103"/>
    <p:sldId id="375" r:id="rId104"/>
    <p:sldId id="374" r:id="rId105"/>
    <p:sldId id="382" r:id="rId106"/>
    <p:sldId id="386" r:id="rId107"/>
    <p:sldId id="387" r:id="rId108"/>
    <p:sldId id="376" r:id="rId109"/>
    <p:sldId id="388" r:id="rId110"/>
    <p:sldId id="390" r:id="rId111"/>
    <p:sldId id="394" r:id="rId112"/>
    <p:sldId id="406" r:id="rId113"/>
    <p:sldId id="389" r:id="rId114"/>
    <p:sldId id="395" r:id="rId115"/>
    <p:sldId id="391" r:id="rId116"/>
    <p:sldId id="396" r:id="rId117"/>
    <p:sldId id="392" r:id="rId118"/>
    <p:sldId id="399" r:id="rId119"/>
    <p:sldId id="398" r:id="rId120"/>
    <p:sldId id="397" r:id="rId121"/>
    <p:sldId id="401" r:id="rId122"/>
    <p:sldId id="403" r:id="rId123"/>
    <p:sldId id="402" r:id="rId124"/>
    <p:sldId id="404" r:id="rId125"/>
    <p:sldId id="400" r:id="rId126"/>
    <p:sldId id="407" r:id="rId127"/>
    <p:sldId id="405" r:id="rId128"/>
    <p:sldId id="428" r:id="rId129"/>
    <p:sldId id="427" r:id="rId130"/>
    <p:sldId id="438" r:id="rId131"/>
    <p:sldId id="426" r:id="rId132"/>
    <p:sldId id="429" r:id="rId133"/>
    <p:sldId id="433" r:id="rId134"/>
    <p:sldId id="415" r:id="rId135"/>
    <p:sldId id="411" r:id="rId136"/>
    <p:sldId id="409" r:id="rId137"/>
    <p:sldId id="414" r:id="rId138"/>
    <p:sldId id="410" r:id="rId139"/>
    <p:sldId id="412" r:id="rId140"/>
    <p:sldId id="413" r:id="rId141"/>
    <p:sldId id="416" r:id="rId142"/>
    <p:sldId id="417" r:id="rId143"/>
    <p:sldId id="418" r:id="rId144"/>
    <p:sldId id="422" r:id="rId145"/>
    <p:sldId id="430" r:id="rId146"/>
    <p:sldId id="431" r:id="rId147"/>
    <p:sldId id="421" r:id="rId148"/>
    <p:sldId id="423" r:id="rId149"/>
    <p:sldId id="340" r:id="rId150"/>
    <p:sldId id="425" r:id="rId151"/>
    <p:sldId id="432" r:id="rId152"/>
    <p:sldId id="363" r:id="rId153"/>
    <p:sldId id="362" r:id="rId1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81C957-713E-439F-A185-AB1815E8D0B7}">
          <p14:sldIdLst>
            <p14:sldId id="257"/>
            <p14:sldId id="300"/>
            <p14:sldId id="437"/>
            <p14:sldId id="434"/>
            <p14:sldId id="435"/>
            <p14:sldId id="436"/>
            <p14:sldId id="419"/>
            <p14:sldId id="378"/>
            <p14:sldId id="366"/>
            <p14:sldId id="365"/>
            <p14:sldId id="393"/>
            <p14:sldId id="364"/>
            <p14:sldId id="368"/>
            <p14:sldId id="379"/>
            <p14:sldId id="380"/>
            <p14:sldId id="377"/>
            <p14:sldId id="367"/>
            <p14:sldId id="381"/>
            <p14:sldId id="370"/>
            <p14:sldId id="383"/>
            <p14:sldId id="384"/>
            <p14:sldId id="385"/>
            <p14:sldId id="371"/>
            <p14:sldId id="373"/>
            <p14:sldId id="372"/>
            <p14:sldId id="375"/>
            <p14:sldId id="374"/>
            <p14:sldId id="382"/>
            <p14:sldId id="386"/>
            <p14:sldId id="387"/>
            <p14:sldId id="376"/>
            <p14:sldId id="388"/>
            <p14:sldId id="390"/>
            <p14:sldId id="394"/>
            <p14:sldId id="406"/>
            <p14:sldId id="389"/>
            <p14:sldId id="395"/>
            <p14:sldId id="391"/>
            <p14:sldId id="396"/>
            <p14:sldId id="392"/>
            <p14:sldId id="399"/>
            <p14:sldId id="398"/>
            <p14:sldId id="397"/>
            <p14:sldId id="401"/>
            <p14:sldId id="403"/>
            <p14:sldId id="402"/>
            <p14:sldId id="404"/>
            <p14:sldId id="400"/>
            <p14:sldId id="407"/>
            <p14:sldId id="405"/>
            <p14:sldId id="428"/>
            <p14:sldId id="427"/>
            <p14:sldId id="438"/>
            <p14:sldId id="426"/>
            <p14:sldId id="429"/>
            <p14:sldId id="433"/>
            <p14:sldId id="415"/>
            <p14:sldId id="411"/>
            <p14:sldId id="409"/>
            <p14:sldId id="414"/>
            <p14:sldId id="410"/>
            <p14:sldId id="412"/>
            <p14:sldId id="413"/>
            <p14:sldId id="416"/>
            <p14:sldId id="417"/>
            <p14:sldId id="418"/>
            <p14:sldId id="422"/>
            <p14:sldId id="430"/>
            <p14:sldId id="431"/>
            <p14:sldId id="421"/>
            <p14:sldId id="423"/>
          </p14:sldIdLst>
        </p14:section>
        <p14:section name="Start" id="{04D5230C-D0A0-41A6-AA4B-531C71E14636}">
          <p14:sldIdLst>
            <p14:sldId id="340"/>
            <p14:sldId id="425"/>
            <p14:sldId id="432"/>
            <p14:sldId id="363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uter Van Schandevijl" initials="WVS" lastIdx="1" clrIdx="0">
    <p:extLst>
      <p:ext uri="{19B8F6BF-5375-455C-9EA6-DF929625EA0E}">
        <p15:presenceInfo xmlns:p15="http://schemas.microsoft.com/office/powerpoint/2012/main" userId="43e127e91578f2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20E"/>
    <a:srgbClr val="FFC09F"/>
    <a:srgbClr val="F4B54B"/>
    <a:srgbClr val="FFEE93"/>
    <a:srgbClr val="EDF2FB"/>
    <a:srgbClr val="AB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81287" autoAdjust="0"/>
  </p:normalViewPr>
  <p:slideViewPr>
    <p:cSldViewPr snapToGrid="0">
      <p:cViewPr varScale="1">
        <p:scale>
          <a:sx n="93" d="100"/>
          <a:sy n="93" d="100"/>
        </p:scale>
        <p:origin x="12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39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63" Type="http://schemas.openxmlformats.org/officeDocument/2006/relationships/customXml" Target="../customXml/item63.xml"/><Relationship Id="rId84" Type="http://schemas.openxmlformats.org/officeDocument/2006/relationships/slide" Target="slides/slide6.xml"/><Relationship Id="rId138" Type="http://schemas.openxmlformats.org/officeDocument/2006/relationships/slide" Target="slides/slide60.xml"/><Relationship Id="rId159" Type="http://schemas.openxmlformats.org/officeDocument/2006/relationships/theme" Target="theme/theme1.xml"/><Relationship Id="rId107" Type="http://schemas.openxmlformats.org/officeDocument/2006/relationships/slide" Target="slides/slide29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53" Type="http://schemas.openxmlformats.org/officeDocument/2006/relationships/customXml" Target="../customXml/item53.xml"/><Relationship Id="rId74" Type="http://schemas.openxmlformats.org/officeDocument/2006/relationships/customXml" Target="../customXml/item74.xml"/><Relationship Id="rId128" Type="http://schemas.openxmlformats.org/officeDocument/2006/relationships/slide" Target="slides/slide50.xml"/><Relationship Id="rId149" Type="http://schemas.openxmlformats.org/officeDocument/2006/relationships/slide" Target="slides/slide71.xml"/><Relationship Id="rId5" Type="http://schemas.openxmlformats.org/officeDocument/2006/relationships/customXml" Target="../customXml/item5.xml"/><Relationship Id="rId95" Type="http://schemas.openxmlformats.org/officeDocument/2006/relationships/slide" Target="slides/slide17.xml"/><Relationship Id="rId160" Type="http://schemas.openxmlformats.org/officeDocument/2006/relationships/tableStyles" Target="tableStyles.xml"/><Relationship Id="rId22" Type="http://schemas.openxmlformats.org/officeDocument/2006/relationships/customXml" Target="../customXml/item22.xml"/><Relationship Id="rId43" Type="http://schemas.openxmlformats.org/officeDocument/2006/relationships/customXml" Target="../customXml/item43.xml"/><Relationship Id="rId64" Type="http://schemas.openxmlformats.org/officeDocument/2006/relationships/customXml" Target="../customXml/item64.xml"/><Relationship Id="rId118" Type="http://schemas.openxmlformats.org/officeDocument/2006/relationships/slide" Target="slides/slide40.xml"/><Relationship Id="rId139" Type="http://schemas.openxmlformats.org/officeDocument/2006/relationships/slide" Target="slides/slide61.xml"/><Relationship Id="rId80" Type="http://schemas.openxmlformats.org/officeDocument/2006/relationships/slide" Target="slides/slide2.xml"/><Relationship Id="rId85" Type="http://schemas.openxmlformats.org/officeDocument/2006/relationships/slide" Target="slides/slide7.xml"/><Relationship Id="rId150" Type="http://schemas.openxmlformats.org/officeDocument/2006/relationships/slide" Target="slides/slide72.xml"/><Relationship Id="rId155" Type="http://schemas.openxmlformats.org/officeDocument/2006/relationships/notesMaster" Target="notesMasters/notesMaster1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slide" Target="slides/slide25.xml"/><Relationship Id="rId108" Type="http://schemas.openxmlformats.org/officeDocument/2006/relationships/slide" Target="slides/slide30.xml"/><Relationship Id="rId124" Type="http://schemas.openxmlformats.org/officeDocument/2006/relationships/slide" Target="slides/slide46.xml"/><Relationship Id="rId129" Type="http://schemas.openxmlformats.org/officeDocument/2006/relationships/slide" Target="slides/slide51.xml"/><Relationship Id="rId54" Type="http://schemas.openxmlformats.org/officeDocument/2006/relationships/customXml" Target="../customXml/item54.xml"/><Relationship Id="rId70" Type="http://schemas.openxmlformats.org/officeDocument/2006/relationships/customXml" Target="../customXml/item70.xml"/><Relationship Id="rId75" Type="http://schemas.openxmlformats.org/officeDocument/2006/relationships/customXml" Target="../customXml/item75.xml"/><Relationship Id="rId91" Type="http://schemas.openxmlformats.org/officeDocument/2006/relationships/slide" Target="slides/slide13.xml"/><Relationship Id="rId96" Type="http://schemas.openxmlformats.org/officeDocument/2006/relationships/slide" Target="slides/slide18.xml"/><Relationship Id="rId140" Type="http://schemas.openxmlformats.org/officeDocument/2006/relationships/slide" Target="slides/slide62.xml"/><Relationship Id="rId145" Type="http://schemas.openxmlformats.org/officeDocument/2006/relationships/slide" Target="slides/slide6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slide" Target="slides/slide36.xml"/><Relationship Id="rId119" Type="http://schemas.openxmlformats.org/officeDocument/2006/relationships/slide" Target="slides/slide41.xml"/><Relationship Id="rId44" Type="http://schemas.openxmlformats.org/officeDocument/2006/relationships/customXml" Target="../customXml/item44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81" Type="http://schemas.openxmlformats.org/officeDocument/2006/relationships/slide" Target="slides/slide3.xml"/><Relationship Id="rId86" Type="http://schemas.openxmlformats.org/officeDocument/2006/relationships/slide" Target="slides/slide8.xml"/><Relationship Id="rId130" Type="http://schemas.openxmlformats.org/officeDocument/2006/relationships/slide" Target="slides/slide52.xml"/><Relationship Id="rId135" Type="http://schemas.openxmlformats.org/officeDocument/2006/relationships/slide" Target="slides/slide57.xml"/><Relationship Id="rId151" Type="http://schemas.openxmlformats.org/officeDocument/2006/relationships/slide" Target="slides/slide73.xml"/><Relationship Id="rId156" Type="http://schemas.openxmlformats.org/officeDocument/2006/relationships/commentAuthors" Target="commentAuthors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31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slide" Target="slides/slide19.xml"/><Relationship Id="rId104" Type="http://schemas.openxmlformats.org/officeDocument/2006/relationships/slide" Target="slides/slide26.xml"/><Relationship Id="rId120" Type="http://schemas.openxmlformats.org/officeDocument/2006/relationships/slide" Target="slides/slide42.xml"/><Relationship Id="rId125" Type="http://schemas.openxmlformats.org/officeDocument/2006/relationships/slide" Target="slides/slide47.xml"/><Relationship Id="rId141" Type="http://schemas.openxmlformats.org/officeDocument/2006/relationships/slide" Target="slides/slide63.xml"/><Relationship Id="rId146" Type="http://schemas.openxmlformats.org/officeDocument/2006/relationships/slide" Target="slides/slide68.xml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slide" Target="slides/slide14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9.xml"/><Relationship Id="rId110" Type="http://schemas.openxmlformats.org/officeDocument/2006/relationships/slide" Target="slides/slide32.xml"/><Relationship Id="rId115" Type="http://schemas.openxmlformats.org/officeDocument/2006/relationships/slide" Target="slides/slide37.xml"/><Relationship Id="rId131" Type="http://schemas.openxmlformats.org/officeDocument/2006/relationships/slide" Target="slides/slide53.xml"/><Relationship Id="rId136" Type="http://schemas.openxmlformats.org/officeDocument/2006/relationships/slide" Target="slides/slide58.xml"/><Relationship Id="rId157" Type="http://schemas.openxmlformats.org/officeDocument/2006/relationships/presProps" Target="presProps.xml"/><Relationship Id="rId61" Type="http://schemas.openxmlformats.org/officeDocument/2006/relationships/customXml" Target="../customXml/item61.xml"/><Relationship Id="rId82" Type="http://schemas.openxmlformats.org/officeDocument/2006/relationships/slide" Target="slides/slide4.xml"/><Relationship Id="rId152" Type="http://schemas.openxmlformats.org/officeDocument/2006/relationships/slide" Target="slides/slide74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slide" Target="slides/slide22.xml"/><Relationship Id="rId105" Type="http://schemas.openxmlformats.org/officeDocument/2006/relationships/slide" Target="slides/slide27.xml"/><Relationship Id="rId126" Type="http://schemas.openxmlformats.org/officeDocument/2006/relationships/slide" Target="slides/slide48.xml"/><Relationship Id="rId147" Type="http://schemas.openxmlformats.org/officeDocument/2006/relationships/slide" Target="slides/slide69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slide" Target="slides/slide15.xml"/><Relationship Id="rId98" Type="http://schemas.openxmlformats.org/officeDocument/2006/relationships/slide" Target="slides/slide20.xml"/><Relationship Id="rId121" Type="http://schemas.openxmlformats.org/officeDocument/2006/relationships/slide" Target="slides/slide43.xml"/><Relationship Id="rId142" Type="http://schemas.openxmlformats.org/officeDocument/2006/relationships/slide" Target="slides/slide64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slide" Target="slides/slide38.xml"/><Relationship Id="rId137" Type="http://schemas.openxmlformats.org/officeDocument/2006/relationships/slide" Target="slides/slide59.xml"/><Relationship Id="rId158" Type="http://schemas.openxmlformats.org/officeDocument/2006/relationships/viewProps" Target="viewProp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slide" Target="slides/slide5.xml"/><Relationship Id="rId88" Type="http://schemas.openxmlformats.org/officeDocument/2006/relationships/slide" Target="slides/slide10.xml"/><Relationship Id="rId111" Type="http://schemas.openxmlformats.org/officeDocument/2006/relationships/slide" Target="slides/slide33.xml"/><Relationship Id="rId132" Type="http://schemas.openxmlformats.org/officeDocument/2006/relationships/slide" Target="slides/slide54.xml"/><Relationship Id="rId153" Type="http://schemas.openxmlformats.org/officeDocument/2006/relationships/slide" Target="slides/slide75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slide" Target="slides/slide28.xml"/><Relationship Id="rId127" Type="http://schemas.openxmlformats.org/officeDocument/2006/relationships/slide" Target="slides/slide49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78" Type="http://schemas.openxmlformats.org/officeDocument/2006/relationships/slideMaster" Target="slideMasters/slideMaster1.xml"/><Relationship Id="rId94" Type="http://schemas.openxmlformats.org/officeDocument/2006/relationships/slide" Target="slides/slide16.xml"/><Relationship Id="rId99" Type="http://schemas.openxmlformats.org/officeDocument/2006/relationships/slide" Target="slides/slide21.xml"/><Relationship Id="rId101" Type="http://schemas.openxmlformats.org/officeDocument/2006/relationships/slide" Target="slides/slide23.xml"/><Relationship Id="rId122" Type="http://schemas.openxmlformats.org/officeDocument/2006/relationships/slide" Target="slides/slide44.xml"/><Relationship Id="rId143" Type="http://schemas.openxmlformats.org/officeDocument/2006/relationships/slide" Target="slides/slide65.xml"/><Relationship Id="rId148" Type="http://schemas.openxmlformats.org/officeDocument/2006/relationships/slide" Target="slides/slide70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26" Type="http://schemas.openxmlformats.org/officeDocument/2006/relationships/customXml" Target="../customXml/item26.xml"/><Relationship Id="rId47" Type="http://schemas.openxmlformats.org/officeDocument/2006/relationships/customXml" Target="../customXml/item47.xml"/><Relationship Id="rId68" Type="http://schemas.openxmlformats.org/officeDocument/2006/relationships/customXml" Target="../customXml/item68.xml"/><Relationship Id="rId89" Type="http://schemas.openxmlformats.org/officeDocument/2006/relationships/slide" Target="slides/slide11.xml"/><Relationship Id="rId112" Type="http://schemas.openxmlformats.org/officeDocument/2006/relationships/slide" Target="slides/slide34.xml"/><Relationship Id="rId133" Type="http://schemas.openxmlformats.org/officeDocument/2006/relationships/slide" Target="slides/slide55.xml"/><Relationship Id="rId154" Type="http://schemas.openxmlformats.org/officeDocument/2006/relationships/slide" Target="slides/slide76.xml"/><Relationship Id="rId16" Type="http://schemas.openxmlformats.org/officeDocument/2006/relationships/customXml" Target="../customXml/item16.xml"/><Relationship Id="rId37" Type="http://schemas.openxmlformats.org/officeDocument/2006/relationships/customXml" Target="../customXml/item37.xml"/><Relationship Id="rId58" Type="http://schemas.openxmlformats.org/officeDocument/2006/relationships/customXml" Target="../customXml/item58.xml"/><Relationship Id="rId79" Type="http://schemas.openxmlformats.org/officeDocument/2006/relationships/slide" Target="slides/slide1.xml"/><Relationship Id="rId102" Type="http://schemas.openxmlformats.org/officeDocument/2006/relationships/slide" Target="slides/slide24.xml"/><Relationship Id="rId123" Type="http://schemas.openxmlformats.org/officeDocument/2006/relationships/slide" Target="slides/slide45.xml"/><Relationship Id="rId144" Type="http://schemas.openxmlformats.org/officeDocument/2006/relationships/slide" Target="slides/slide66.xml"/><Relationship Id="rId90" Type="http://schemas.openxmlformats.org/officeDocument/2006/relationships/slide" Target="slides/slide12.xml"/><Relationship Id="rId27" Type="http://schemas.openxmlformats.org/officeDocument/2006/relationships/customXml" Target="../customXml/item27.xml"/><Relationship Id="rId48" Type="http://schemas.openxmlformats.org/officeDocument/2006/relationships/customXml" Target="../customXml/item48.xml"/><Relationship Id="rId69" Type="http://schemas.openxmlformats.org/officeDocument/2006/relationships/customXml" Target="../customXml/item69.xml"/><Relationship Id="rId113" Type="http://schemas.openxmlformats.org/officeDocument/2006/relationships/slide" Target="slides/slide35.xml"/><Relationship Id="rId134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003B6-BCEA-46F3-841E-7B3EC6052E68}" type="datetimeFigureOut">
              <a:rPr lang="en-BE" smtClean="0"/>
              <a:t>08/03/2023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5C132-08CE-4B37-9E6D-AB9DDA07512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11247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4943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8169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4047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96766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Commit SHA </a:t>
            </a:r>
            <a:r>
              <a:rPr lang="fr-BE" dirty="0" err="1"/>
              <a:t>rc-tooltip</a:t>
            </a:r>
            <a:r>
              <a:rPr lang="fr-BE" dirty="0"/>
              <a:t>: c98f49f64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Performance issue on the </a:t>
            </a:r>
            <a:r>
              <a:rPr lang="fr-BE" dirty="0" err="1"/>
              <a:t>invoices</a:t>
            </a:r>
            <a:r>
              <a:rPr lang="fr-BE" dirty="0"/>
              <a:t> page: the </a:t>
            </a:r>
            <a:r>
              <a:rPr lang="fr-BE" dirty="0" err="1"/>
              <a:t>tooltips</a:t>
            </a:r>
            <a:r>
              <a:rPr lang="fr-BE" dirty="0"/>
              <a:t> for the </a:t>
            </a:r>
            <a:r>
              <a:rPr lang="fr-BE" dirty="0" err="1"/>
              <a:t>icons</a:t>
            </a:r>
            <a:r>
              <a:rPr lang="fr-BE" dirty="0"/>
              <a:t> </a:t>
            </a:r>
            <a:r>
              <a:rPr lang="fr-BE" dirty="0" err="1"/>
              <a:t>took</a:t>
            </a:r>
            <a:r>
              <a:rPr lang="fr-BE" dirty="0"/>
              <a:t> a long time to </a:t>
            </a:r>
            <a:r>
              <a:rPr lang="fr-BE" dirty="0" err="1"/>
              <a:t>render</a:t>
            </a:r>
            <a:r>
              <a:rPr lang="fr-BE" dirty="0"/>
              <a:t>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0795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that trick only worked the first 4 times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8855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07764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100 invoices would’ve taken me 8 years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Ops problem now: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Then it turned out, </a:t>
            </a:r>
            <a:r>
              <a:rPr lang="en-US" b="1" dirty="0"/>
              <a:t>I</a:t>
            </a:r>
            <a:r>
              <a:rPr lang="en-US" dirty="0"/>
              <a:t> was ops. Damn.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40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 wasn’t actually where the screenshot points to but in the footer. (see previous slide)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Still the same component though.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7754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Branch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profiling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InvoiceWorkedDays</a:t>
            </a: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Start tag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git checkout profiling-0-start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Solution tag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profiling-0-solution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InvoiceDownloadIcons</a:t>
            </a:r>
            <a:r>
              <a:rPr lang="en-US" b="0" i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: SKIP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WithClaim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Start tag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profiling-2-WithClaim-start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Solution tag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profiling-2-WithClaim-solution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5262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2733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4354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7976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469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2615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5719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5683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39314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65231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97412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Branch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profiling-2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Start tag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profiling-3-PM-Footers-start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End tag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profiling-3-PM-Footers-solution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The </a:t>
            </a: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date-holidays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dependency.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7587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37834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73295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It’s actually just three footers that show up multiple 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86558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And further dependencies: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effectLst/>
                <a:latin typeface="ui-monospace"/>
              </a:rPr>
              <a:t>Caldate</a:t>
            </a:r>
            <a:r>
              <a:rPr lang="en-US" dirty="0">
                <a:effectLst/>
                <a:latin typeface="ui-monospace"/>
              </a:rPr>
              <a:t>, date-</a:t>
            </a:r>
            <a:r>
              <a:rPr lang="en-US" dirty="0" err="1">
                <a:effectLst/>
                <a:latin typeface="ui-monospace"/>
              </a:rPr>
              <a:t>bengali</a:t>
            </a:r>
            <a:r>
              <a:rPr lang="en-US" dirty="0">
                <a:effectLst/>
                <a:latin typeface="ui-monospace"/>
              </a:rPr>
              <a:t>-revised, date-Chinese, date-easter, </a:t>
            </a:r>
            <a:r>
              <a:rPr lang="en-US" dirty="0" err="1">
                <a:effectLst/>
                <a:latin typeface="ui-monospace"/>
              </a:rPr>
              <a:t>deepmerge</a:t>
            </a:r>
            <a:r>
              <a:rPr lang="en-US" dirty="0">
                <a:effectLst/>
                <a:latin typeface="ui-monospace"/>
              </a:rPr>
              <a:t>, </a:t>
            </a:r>
            <a:r>
              <a:rPr lang="en-US" dirty="0" err="1">
                <a:effectLst/>
                <a:latin typeface="ui-monospace"/>
              </a:rPr>
              <a:t>jalaali-js</a:t>
            </a:r>
            <a:r>
              <a:rPr lang="en-US" dirty="0">
                <a:effectLst/>
                <a:latin typeface="ui-monospace"/>
              </a:rPr>
              <a:t>, moment-</a:t>
            </a:r>
            <a:r>
              <a:rPr lang="en-US" dirty="0" err="1">
                <a:effectLst/>
                <a:latin typeface="ui-monospace"/>
              </a:rPr>
              <a:t>timezone</a:t>
            </a:r>
            <a:r>
              <a:rPr lang="en-US" dirty="0">
                <a:effectLst/>
                <a:latin typeface="ui-monospace"/>
              </a:rPr>
              <a:t>, </a:t>
            </a:r>
            <a:r>
              <a:rPr lang="en-US" dirty="0" err="1">
                <a:effectLst/>
                <a:latin typeface="ui-monospace"/>
              </a:rPr>
              <a:t>etc</a:t>
            </a:r>
            <a:endParaRPr lang="en-US" dirty="0">
              <a:effectLst/>
              <a:latin typeface="ui-monospace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effectLst/>
              <a:latin typeface="ui-monospace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effectLst/>
              <a:latin typeface="ui-monospac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ffectLst/>
                <a:latin typeface="ui-monospace"/>
              </a:rPr>
              <a:t>The data load: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https://github.com/commenthol/astronomia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https://github.com/commenthol/astronomia/tree/master/data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738408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 wasn’t a single time when I used a class in JavaScript and later thought, “</a:t>
            </a:r>
            <a:r>
              <a:rPr lang="en-US" i="1" dirty="0"/>
              <a:t>That was a good idea</a:t>
            </a:r>
            <a:r>
              <a:rPr lang="en-US" dirty="0"/>
              <a:t>” (including a few times in </a:t>
            </a:r>
            <a:r>
              <a:rPr lang="en-US" dirty="0" err="1"/>
              <a:t>confac</a:t>
            </a:r>
            <a:r>
              <a:rPr lang="en-US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So yeah, stick to functions (unless you really need a class) 😃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Why maybe still do classes: need “this”, “</a:t>
            </a:r>
            <a:r>
              <a:rPr lang="en-US" dirty="0" err="1"/>
              <a:t>instanceof</a:t>
            </a:r>
            <a:r>
              <a:rPr lang="en-US" dirty="0"/>
              <a:t>” or lots of internal object logic?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Could also just have looked for another package which does just the Belgian holidays…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79489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Phew, crisis averted!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7644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69127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I/O</a:t>
            </a:r>
            <a:r>
              <a:rPr lang="en-US" b="0" dirty="0"/>
              <a:t>: Be it </a:t>
            </a:r>
            <a:r>
              <a:rPr lang="en-US" b="0" dirty="0" err="1"/>
              <a:t>db</a:t>
            </a:r>
            <a:r>
              <a:rPr lang="en-US" b="0" dirty="0"/>
              <a:t> access, or </a:t>
            </a:r>
            <a:r>
              <a:rPr lang="en-US" b="0" dirty="0" err="1"/>
              <a:t>localStorage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55884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more even distribution now… So no easy performance optimalization targets.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75732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So now the joke is, no easy performance targets? This session is over!! Break? I’m not coming back 😃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But first try to divert attention to this hot potato with the story of how one guy broke every CI in the world.</a:t>
            </a:r>
            <a:b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On 23 March 2016 </a:t>
            </a:r>
            <a:r>
              <a:rPr lang="en-US" b="0" i="0" dirty="0" err="1">
                <a:solidFill>
                  <a:srgbClr val="040C28"/>
                </a:solidFill>
                <a:effectLst/>
                <a:latin typeface="Google Sans"/>
              </a:rPr>
              <a:t>Azer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040C28"/>
                </a:solidFill>
                <a:effectLst/>
                <a:latin typeface="Google Sans"/>
              </a:rPr>
              <a:t>Koçulu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unpublished all his code from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npm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over the Kik dispute.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By deleting Just 11 lines of code (left-pad) he broke stuff like Babel, so basically every JavaScript project.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The same thing happened with Jade templating library (=</a:t>
            </a:r>
            <a:r>
              <a:rPr lang="en-US" b="0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Jade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is a trusted IT services partner for global enterprises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), so they renamed to “Pug” – which is used in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confac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(pug -&gt; html -&gt; pdf)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 remember that that morning my “</a:t>
            </a:r>
            <a:r>
              <a:rPr lang="en-US" dirty="0" err="1"/>
              <a:t>npm</a:t>
            </a:r>
            <a:r>
              <a:rPr lang="en-US" dirty="0"/>
              <a:t> install” failed.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85098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There really is a break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: can go for a drink or a snack, we’ll be back in 5minutes?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I’m merging a refactoring for easier deployment (joining of three separate repositories into one)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(with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npm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install &amp; stuff, you know…)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628453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1828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285352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DEMO</a:t>
            </a:r>
            <a:r>
              <a:rPr lang="en-US" b="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Show how slow it is on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profiling-4-start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Then proceed with the other tags </a:t>
            </a:r>
            <a:r>
              <a:rPr lang="en-US" b="0" dirty="0">
                <a:sym typeface="Wingdings" panose="05000000000000000000" pitchFamily="2" charset="2"/>
              </a:rPr>
              <a:t> See Storybook.md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33410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2628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User opens/closes a </a:t>
            </a:r>
            <a:r>
              <a:rPr lang="en-US" b="1" dirty="0" err="1"/>
              <a:t>projectMonth</a:t>
            </a:r>
            <a:r>
              <a:rPr lang="en-US" b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The array</a:t>
            </a:r>
            <a:r>
              <a:rPr lang="en-US" b="0" dirty="0"/>
              <a:t>: Even if a particular </a:t>
            </a:r>
            <a:r>
              <a:rPr lang="en-US" b="0" dirty="0" err="1"/>
              <a:t>projectMonth</a:t>
            </a:r>
            <a:r>
              <a:rPr lang="en-US" b="0" dirty="0"/>
              <a:t> has not changed, the array containing whether it is open/collapsed has changed, so a re-render is triggered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The object</a:t>
            </a:r>
            <a:r>
              <a:rPr lang="en-US" b="0" dirty="0"/>
              <a:t>: Allows us to select a Boolean to find out whether a </a:t>
            </a:r>
            <a:r>
              <a:rPr lang="en-US" b="0" dirty="0" err="1"/>
              <a:t>projectMonth</a:t>
            </a:r>
            <a:r>
              <a:rPr lang="en-US" b="0" dirty="0"/>
              <a:t> is opened/collapsed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69604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882321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19271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6843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17978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39125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BE" b="1" dirty="0" err="1"/>
              <a:t>Whaaaaaat</a:t>
            </a:r>
            <a:r>
              <a:rPr lang="fr-BE" dirty="0"/>
              <a:t>: </a:t>
            </a:r>
            <a:r>
              <a:rPr lang="fr-BE" dirty="0" err="1"/>
              <a:t>useMemo</a:t>
            </a:r>
            <a:r>
              <a:rPr lang="fr-BE" dirty="0"/>
              <a:t>, </a:t>
            </a:r>
            <a:r>
              <a:rPr lang="fr-BE" dirty="0" err="1"/>
              <a:t>createSelector</a:t>
            </a:r>
            <a:r>
              <a:rPr lang="fr-BE" dirty="0"/>
              <a:t> </a:t>
            </a:r>
            <a:r>
              <a:rPr lang="fr-BE" dirty="0" err="1"/>
              <a:t>etc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takes</a:t>
            </a:r>
            <a:r>
              <a:rPr lang="fr-BE" dirty="0"/>
              <a:t> </a:t>
            </a:r>
            <a:r>
              <a:rPr lang="fr-BE" dirty="0" err="1"/>
              <a:t>computing</a:t>
            </a:r>
            <a:r>
              <a:rPr lang="fr-BE" dirty="0"/>
              <a:t> time! (</a:t>
            </a:r>
            <a:r>
              <a:rPr lang="fr-BE" dirty="0" err="1"/>
              <a:t>there</a:t>
            </a:r>
            <a:r>
              <a:rPr lang="fr-BE" dirty="0"/>
              <a:t> are </a:t>
            </a:r>
            <a:r>
              <a:rPr lang="fr-BE" dirty="0" err="1"/>
              <a:t>now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more components to </a:t>
            </a:r>
            <a:r>
              <a:rPr lang="fr-BE" dirty="0" err="1"/>
              <a:t>render</a:t>
            </a:r>
            <a:r>
              <a:rPr lang="fr-BE" dirty="0"/>
              <a:t>, or </a:t>
            </a:r>
            <a:r>
              <a:rPr lang="fr-BE" dirty="0" err="1"/>
              <a:t>could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just</a:t>
            </a:r>
            <a:r>
              <a:rPr lang="fr-BE" dirty="0"/>
              <a:t> </a:t>
            </a:r>
            <a:r>
              <a:rPr lang="fr-BE" dirty="0" err="1"/>
              <a:t>difference</a:t>
            </a:r>
            <a:r>
              <a:rPr lang="fr-BE" dirty="0"/>
              <a:t> in </a:t>
            </a:r>
            <a:r>
              <a:rPr lang="fr-BE" dirty="0" err="1"/>
              <a:t>my</a:t>
            </a:r>
            <a:r>
              <a:rPr lang="fr-BE" dirty="0"/>
              <a:t> PC CPU usage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profiled</a:t>
            </a:r>
            <a:r>
              <a:rPr lang="fr-BE" dirty="0"/>
              <a:t>, or </a:t>
            </a:r>
            <a:r>
              <a:rPr lang="fr-BE" dirty="0" err="1"/>
              <a:t>who</a:t>
            </a:r>
            <a:r>
              <a:rPr lang="fr-BE" dirty="0"/>
              <a:t> </a:t>
            </a:r>
            <a:r>
              <a:rPr lang="fr-BE" dirty="0" err="1"/>
              <a:t>knows</a:t>
            </a:r>
            <a:r>
              <a:rPr lang="fr-BE" dirty="0"/>
              <a:t>…)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83984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129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36277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57206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647756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44954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7172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91766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66581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012778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Implementation in PHP: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https://gist.github.com/willemwollebrants/99b4349702f438acb9371ae9a8ef2b0f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43716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871994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707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89339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Because there is no fallback in the component itself (to just calculate the date </a:t>
            </a:r>
            <a:r>
              <a:rPr lang="en-US" b="0" dirty="0" err="1"/>
              <a:t>adhoc</a:t>
            </a:r>
            <a:r>
              <a:rPr lang="en-US" b="0" dirty="0"/>
              <a:t>), it now displays “undefined” :)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567789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90417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25297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Auto merged </a:t>
            </a:r>
            <a:r>
              <a:rPr lang="en-US" b="0" dirty="0">
                <a:sym typeface="Wingdings" panose="05000000000000000000" pitchFamily="2" charset="2"/>
              </a:rPr>
              <a:t>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259579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87569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730678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886952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7549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01795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487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Debouncing</a:t>
            </a:r>
            <a:r>
              <a:rPr lang="en-US" dirty="0"/>
              <a:t>: Did some testing and filtering was always fast enough after the other performance optimalisations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Virtualization</a:t>
            </a:r>
            <a:r>
              <a:rPr lang="en-US" dirty="0"/>
              <a:t>: Actually tried implementing this on the </a:t>
            </a:r>
            <a:r>
              <a:rPr lang="en-US" dirty="0" err="1"/>
              <a:t>InvoiceList</a:t>
            </a:r>
            <a:r>
              <a:rPr lang="en-US" dirty="0"/>
              <a:t> but package support was “in transfer” at the moment (some not React 18, new kid on the block). Before I realized the Profiler extension existed…</a:t>
            </a:r>
            <a:br>
              <a:rPr lang="en-US" dirty="0"/>
            </a:br>
            <a:r>
              <a:rPr lang="en-US" b="1" dirty="0"/>
              <a:t>Pagination</a:t>
            </a:r>
            <a:r>
              <a:rPr lang="en-US" dirty="0"/>
              <a:t>: Actually implemented on the </a:t>
            </a:r>
            <a:r>
              <a:rPr lang="en-US" dirty="0" err="1"/>
              <a:t>InvoiceList</a:t>
            </a:r>
            <a:r>
              <a:rPr lang="en-US" dirty="0"/>
              <a:t> later on (removed the need for the debounce I guess)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/>
              <a:t>Partial data load</a:t>
            </a:r>
            <a:r>
              <a:rPr lang="en-US" sz="1200" dirty="0"/>
              <a:t>: Also implemented later on (data from 18+ months ago is not very interesting) + added mongo indexes so the database does not become the bottleneck later</a:t>
            </a:r>
            <a:br>
              <a:rPr lang="en-US" sz="1200" dirty="0"/>
            </a:br>
            <a:r>
              <a:rPr lang="en-US" b="1" dirty="0"/>
              <a:t>Suspense</a:t>
            </a:r>
            <a:r>
              <a:rPr lang="en-US" dirty="0"/>
              <a:t>: as of 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React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Suspense has been worked on but is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stil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experimental: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Integrated with opiniated frameworks (Relay, Next.js, Hydrogen, or Remix)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Works best if integrated with Router, server rendering, ...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Suspense &amp; </a:t>
            </a:r>
            <a:r>
              <a:rPr lang="en-US" b="1" dirty="0" err="1"/>
              <a:t>useDeferredValue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 relevant to </a:t>
            </a:r>
            <a:r>
              <a:rPr lang="en-US" dirty="0" err="1"/>
              <a:t>confac</a:t>
            </a:r>
            <a:r>
              <a:rPr lang="en-US" dirty="0"/>
              <a:t> because data is loaded into memory at startup.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this looks very promising, I’m curious where they will go with this…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(there is a slide at the end with some details)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427136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 err="1"/>
              <a:t>useCallback</a:t>
            </a:r>
            <a:r>
              <a:rPr lang="en-US" sz="1200" b="1" dirty="0"/>
              <a:t>: </a:t>
            </a:r>
            <a:r>
              <a:rPr lang="en-US" sz="1200" b="0" dirty="0"/>
              <a:t>This one would be pretty handy to use in components like the Icon that have an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expensive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RcTooltip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 err="1"/>
              <a:t>useWhyDidIUpdate</a:t>
            </a:r>
            <a:r>
              <a:rPr lang="en-US" sz="1200" b="1" dirty="0"/>
              <a:t>: </a:t>
            </a:r>
            <a:r>
              <a:rPr lang="en-US" sz="1200" b="0" dirty="0"/>
              <a:t>Didn’t think it would be useful at any point during this exercise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useDebugValue</a:t>
            </a:r>
            <a:r>
              <a:rPr lang="en-US" b="0" dirty="0"/>
              <a:t>: Not for your every day use!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69303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02185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Met dan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natuurlijk</a:t>
            </a:r>
            <a:r>
              <a:rPr lang="en-US" dirty="0"/>
              <a:t> </a:t>
            </a:r>
            <a:r>
              <a:rPr lang="en-US" dirty="0" err="1"/>
              <a:t>integratie</a:t>
            </a:r>
            <a:r>
              <a:rPr lang="en-US" dirty="0"/>
              <a:t> met de </a:t>
            </a:r>
            <a:r>
              <a:rPr lang="en-US" dirty="0" err="1"/>
              <a:t>itenium</a:t>
            </a:r>
            <a:r>
              <a:rPr lang="en-US" dirty="0"/>
              <a:t> slack chatbot…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842918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Met dan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natuurlijk</a:t>
            </a:r>
            <a:r>
              <a:rPr lang="en-US" dirty="0"/>
              <a:t> </a:t>
            </a:r>
            <a:r>
              <a:rPr lang="en-US" dirty="0" err="1"/>
              <a:t>integratie</a:t>
            </a:r>
            <a:r>
              <a:rPr lang="en-US" dirty="0"/>
              <a:t> met de </a:t>
            </a:r>
            <a:r>
              <a:rPr lang="en-US" dirty="0" err="1"/>
              <a:t>itenium</a:t>
            </a:r>
            <a:r>
              <a:rPr lang="en-US" dirty="0"/>
              <a:t> slack chatbot…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42042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053854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240921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2781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/>
              <a:t>Demo van </a:t>
            </a:r>
            <a:r>
              <a:rPr lang="en-US" sz="1200" b="1" dirty="0" err="1"/>
              <a:t>toen</a:t>
            </a:r>
            <a:r>
              <a:rPr lang="en-US" sz="1200" b="1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npx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http-server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confac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-initial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645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5327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5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6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5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0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8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4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8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3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4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3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5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8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0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9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0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6.xml"/><Relationship Id="rId5" Type="http://schemas.openxmlformats.org/officeDocument/2006/relationships/image" Target="../media/image22.jpe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9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4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0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6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6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9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0.xml"/><Relationship Id="rId5" Type="http://schemas.openxmlformats.org/officeDocument/2006/relationships/image" Target="../media/image26.jpe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8.xml"/><Relationship Id="rId5" Type="http://schemas.openxmlformats.org/officeDocument/2006/relationships/image" Target="../media/image27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4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6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3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7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2.xml"/><Relationship Id="rId5" Type="http://schemas.openxmlformats.org/officeDocument/2006/relationships/image" Target="../media/image29.jpe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5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2.xml"/><Relationship Id="rId5" Type="http://schemas.openxmlformats.org/officeDocument/2006/relationships/image" Target="../media/image30.jpe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3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1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9.xml"/><Relationship Id="rId5" Type="http://schemas.openxmlformats.org/officeDocument/2006/relationships/image" Target="../media/image33.jpe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9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6.xml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3.xml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0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1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0.xml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9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5.xml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5.xml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1.xml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.xml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2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9.xml"/><Relationship Id="rId5" Type="http://schemas.openxmlformats.org/officeDocument/2006/relationships/hyperlink" Target="https://github.com/itenium-be/confac" TargetMode="External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8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41" y="2737821"/>
            <a:ext cx="11891918" cy="860893"/>
          </a:xfrm>
        </p:spPr>
        <p:txBody>
          <a:bodyPr>
            <a:noAutofit/>
          </a:bodyPr>
          <a:lstStyle/>
          <a:p>
            <a:r>
              <a:rPr lang="fr-BE" sz="7200" dirty="0" err="1"/>
              <a:t>React</a:t>
            </a:r>
            <a:br>
              <a:rPr lang="fr-BE" sz="7200" dirty="0"/>
            </a:br>
            <a:r>
              <a:rPr lang="fr-BE" sz="7200" dirty="0"/>
              <a:t>Component Profiling</a:t>
            </a:r>
            <a:endParaRPr lang="en-BE" sz="7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53250-BFDF-FB1A-5C5D-CD8330B12CC0}"/>
              </a:ext>
            </a:extLst>
          </p:cNvPr>
          <p:cNvSpPr txBox="1"/>
          <p:nvPr/>
        </p:nvSpPr>
        <p:spPr>
          <a:xfrm>
            <a:off x="10695824" y="347587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90min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Clock PNG, Clock Transparent Background - FreeIconsPNG">
            <a:extLst>
              <a:ext uri="{FF2B5EF4-FFF2-40B4-BE49-F238E27FC236}">
                <a16:creationId xmlns:a16="http://schemas.microsoft.com/office/drawing/2014/main" id="{916B1671-2638-096C-5ABD-9EEF76660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506" y="277063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67A268-498D-4F71-35DD-47463F09BFCA}"/>
              </a:ext>
            </a:extLst>
          </p:cNvPr>
          <p:cNvSpPr/>
          <p:nvPr/>
        </p:nvSpPr>
        <p:spPr>
          <a:xfrm>
            <a:off x="9662616" y="6221214"/>
            <a:ext cx="2357041" cy="441793"/>
          </a:xfrm>
          <a:prstGeom prst="roundRect">
            <a:avLst/>
          </a:prstGeom>
          <a:solidFill>
            <a:srgbClr val="FFEE93"/>
          </a:solidFill>
          <a:ln>
            <a:solidFill>
              <a:srgbClr val="FFC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C09F"/>
                </a:solidFill>
              </a:rPr>
              <a:t>FrontendTrack</a:t>
            </a:r>
            <a:endParaRPr lang="en-BE" b="1" dirty="0">
              <a:solidFill>
                <a:srgbClr val="FFC09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BC20C8-FA71-7D10-01EB-8255D4B65EC9}"/>
              </a:ext>
            </a:extLst>
          </p:cNvPr>
          <p:cNvSpPr/>
          <p:nvPr/>
        </p:nvSpPr>
        <p:spPr>
          <a:xfrm>
            <a:off x="2171413" y="6221214"/>
            <a:ext cx="1846957" cy="441793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War</a:t>
            </a:r>
            <a:r>
              <a:rPr lang="fr-BE" dirty="0"/>
              <a:t> Story</a:t>
            </a:r>
            <a:endParaRPr lang="en-B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3D69CF-972D-12C8-73D7-6052C1785BAC}"/>
              </a:ext>
            </a:extLst>
          </p:cNvPr>
          <p:cNvSpPr/>
          <p:nvPr/>
        </p:nvSpPr>
        <p:spPr>
          <a:xfrm>
            <a:off x="172343" y="6221214"/>
            <a:ext cx="1846957" cy="4417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Theoretical</a:t>
            </a:r>
            <a:endParaRPr lang="en-B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0996CF-90D5-346B-E5DA-271C1263F56E}"/>
              </a:ext>
            </a:extLst>
          </p:cNvPr>
          <p:cNvSpPr/>
          <p:nvPr/>
        </p:nvSpPr>
        <p:spPr>
          <a:xfrm>
            <a:off x="172343" y="5690124"/>
            <a:ext cx="1846957" cy="38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Code-Show</a:t>
            </a:r>
            <a:endParaRPr lang="en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365800-687D-3D43-3F14-21D19B0D3600}"/>
              </a:ext>
            </a:extLst>
          </p:cNvPr>
          <p:cNvSpPr txBox="1"/>
          <p:nvPr/>
        </p:nvSpPr>
        <p:spPr>
          <a:xfrm>
            <a:off x="82160" y="3692198"/>
            <a:ext cx="11891919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confac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2A4BF4-3E3A-E831-F379-FAFEC936E116}"/>
              </a:ext>
            </a:extLst>
          </p:cNvPr>
          <p:cNvSpPr/>
          <p:nvPr/>
        </p:nvSpPr>
        <p:spPr>
          <a:xfrm>
            <a:off x="172342" y="5107439"/>
            <a:ext cx="1846957" cy="44179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Demos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2893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happened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775225"/>
            <a:ext cx="116642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Itenium</a:t>
            </a:r>
            <a:r>
              <a:rPr lang="en-US" sz="3200" dirty="0"/>
              <a:t> started using </a:t>
            </a:r>
            <a:r>
              <a:rPr lang="en-US" sz="3200" dirty="0" err="1"/>
              <a:t>confac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React (pre-hooks), Redux</a:t>
            </a:r>
            <a:br>
              <a:rPr lang="en-US" sz="3200" dirty="0"/>
            </a:br>
            <a:r>
              <a:rPr lang="en-US" sz="3200" dirty="0"/>
              <a:t>Node &amp; Express (first few years Koa)</a:t>
            </a:r>
          </a:p>
          <a:p>
            <a:pPr algn="ctr"/>
            <a:r>
              <a:rPr lang="en-US" sz="3200" dirty="0"/>
              <a:t>Mongo, docker-compose</a:t>
            </a:r>
            <a:br>
              <a:rPr lang="en-US" sz="3200" dirty="0"/>
            </a:br>
            <a:endParaRPr lang="en-US" sz="3200" dirty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 err="1"/>
              <a:t>confac</a:t>
            </a:r>
            <a:r>
              <a:rPr lang="en-US" sz="3200" dirty="0"/>
              <a:t> was first created to hone this (new) tech stack</a:t>
            </a:r>
          </a:p>
        </p:txBody>
      </p:sp>
    </p:spTree>
    <p:extLst>
      <p:ext uri="{BB962C8B-B14F-4D97-AF65-F5344CB8AC3E}">
        <p14:creationId xmlns:p14="http://schemas.microsoft.com/office/powerpoint/2010/main" val="1966760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2846152"/>
            <a:ext cx="11542512" cy="860893"/>
          </a:xfrm>
        </p:spPr>
        <p:txBody>
          <a:bodyPr/>
          <a:lstStyle/>
          <a:p>
            <a:r>
              <a:rPr lang="fr-BE" dirty="0" err="1"/>
              <a:t>Let’s</a:t>
            </a:r>
            <a:r>
              <a:rPr lang="fr-BE" dirty="0"/>
              <a:t> Start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3826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r>
              <a:rPr lang="fr-BE" dirty="0"/>
              <a:t> page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23491-9968-1A53-187A-B74ECAE81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78" y="1556861"/>
            <a:ext cx="11063644" cy="518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67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So Performance issues?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905506"/>
            <a:ext cx="116642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 the /invoices page?</a:t>
            </a:r>
          </a:p>
          <a:p>
            <a:endParaRPr lang="en-US" sz="3200" dirty="0"/>
          </a:p>
          <a:p>
            <a:r>
              <a:rPr lang="en-US" sz="3200" dirty="0"/>
              <a:t>Impossible!</a:t>
            </a:r>
          </a:p>
          <a:p>
            <a:endParaRPr lang="en-US" sz="3200" dirty="0"/>
          </a:p>
          <a:p>
            <a:r>
              <a:rPr lang="en-US" sz="3200" dirty="0"/>
              <a:t>I already did a </a:t>
            </a:r>
            <a:r>
              <a:rPr lang="en-US" sz="3200" b="1" dirty="0"/>
              <a:t>huge performance optimalization </a:t>
            </a:r>
            <a:r>
              <a:rPr lang="en-US" sz="3200" dirty="0"/>
              <a:t>there</a:t>
            </a:r>
            <a:r>
              <a:rPr lang="en-US" sz="3200" b="1" dirty="0"/>
              <a:t> </a:t>
            </a:r>
            <a:r>
              <a:rPr lang="en-US" sz="3200" dirty="0"/>
              <a:t>by switching from </a:t>
            </a:r>
            <a:r>
              <a:rPr lang="en-US" sz="32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react-tooltip </a:t>
            </a:r>
            <a:r>
              <a:rPr lang="en-US" sz="3200" dirty="0"/>
              <a:t>to</a:t>
            </a:r>
            <a:r>
              <a:rPr lang="en-US" sz="32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3200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rc</a:t>
            </a:r>
            <a:r>
              <a:rPr lang="en-US" sz="32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-tooltip</a:t>
            </a:r>
            <a:endParaRPr lang="en-US" sz="32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079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First, I </a:t>
            </a:r>
            <a:r>
              <a:rPr lang="fr-BE" dirty="0" err="1"/>
              <a:t>tried</a:t>
            </a:r>
            <a:r>
              <a:rPr lang="fr-BE" dirty="0"/>
              <a:t> to trick </a:t>
            </a:r>
            <a:r>
              <a:rPr lang="fr-BE" dirty="0" err="1"/>
              <a:t>steven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3C0B4F-9926-8DEA-49CC-0374A3733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002" y="1686350"/>
            <a:ext cx="5631194" cy="47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8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Performance issues?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3876BE-B1A1-830D-0B3D-8A40F9C8E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26" y="2432728"/>
            <a:ext cx="11651147" cy="41206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747854-AFC8-264B-9135-09837EE8FD95}"/>
              </a:ext>
            </a:extLst>
          </p:cNvPr>
          <p:cNvSpPr txBox="1"/>
          <p:nvPr/>
        </p:nvSpPr>
        <p:spPr>
          <a:xfrm>
            <a:off x="263862" y="1582740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6 seconds for 100 invoices/rows</a:t>
            </a:r>
          </a:p>
        </p:txBody>
      </p:sp>
    </p:spTree>
    <p:extLst>
      <p:ext uri="{BB962C8B-B14F-4D97-AF65-F5344CB8AC3E}">
        <p14:creationId xmlns:p14="http://schemas.microsoft.com/office/powerpoint/2010/main" val="533386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172344" y="2397948"/>
            <a:ext cx="118583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Rendering </a:t>
            </a:r>
            <a: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100 invoices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takes </a:t>
            </a:r>
            <a: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6 seconds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.</a:t>
            </a:r>
          </a:p>
          <a:p>
            <a:pPr algn="ctr"/>
            <a:b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Well, that's not good. </a:t>
            </a:r>
          </a:p>
          <a:p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682C49-E56F-63DB-82BD-81D474CEA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606" y="1653019"/>
            <a:ext cx="5348786" cy="399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1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14434" y="4349578"/>
            <a:ext cx="118583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Rendering </a:t>
            </a:r>
            <a:r>
              <a:rPr lang="en-US" sz="3200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InvoiceWorkedDays</a:t>
            </a:r>
            <a: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takes 1sec</a:t>
            </a:r>
            <a:b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24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(for 100 rows)</a:t>
            </a:r>
            <a:endParaRPr lang="en-US" sz="32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288A4-4045-0797-9260-233A91AE0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80" y="2000495"/>
            <a:ext cx="11280575" cy="163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4147A-F9E9-4D77-4681-083B37F7F840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1</a:t>
            </a:r>
            <a:endParaRPr lang="en-BE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2A027-7C45-0BD3-5D3A-0E22E6C525F3}"/>
              </a:ext>
            </a:extLst>
          </p:cNvPr>
          <p:cNvSpPr txBox="1"/>
          <p:nvPr/>
        </p:nvSpPr>
        <p:spPr>
          <a:xfrm>
            <a:off x="172343" y="6396166"/>
            <a:ext cx="2922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profiling-0-start</a:t>
            </a:r>
          </a:p>
        </p:txBody>
      </p:sp>
    </p:spTree>
    <p:extLst>
      <p:ext uri="{BB962C8B-B14F-4D97-AF65-F5344CB8AC3E}">
        <p14:creationId xmlns:p14="http://schemas.microsoft.com/office/powerpoint/2010/main" val="3091440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r>
              <a:rPr lang="fr-BE" dirty="0"/>
              <a:t>: </a:t>
            </a:r>
            <a:r>
              <a:rPr lang="fr-BE" dirty="0" err="1"/>
              <a:t>Icons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0A189C-229C-8133-6E64-68BC562BC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51937"/>
            <a:ext cx="12192000" cy="379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5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en-US" dirty="0"/>
              <a:t>Performance?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855342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It’s always the database</a:t>
            </a:r>
          </a:p>
          <a:p>
            <a:pPr algn="ctr"/>
            <a:r>
              <a:rPr lang="en-US" sz="3200" dirty="0"/>
              <a:t>If it’s not, it’s typically something unexpected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2CC97-976A-3AB9-2798-98D0DD334AF0}"/>
              </a:ext>
            </a:extLst>
          </p:cNvPr>
          <p:cNvSpPr txBox="1"/>
          <p:nvPr/>
        </p:nvSpPr>
        <p:spPr>
          <a:xfrm>
            <a:off x="263863" y="3386832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confac</a:t>
            </a:r>
            <a:r>
              <a:rPr lang="en-US" sz="3200" dirty="0"/>
              <a:t> reads the entire </a:t>
            </a:r>
            <a:r>
              <a:rPr lang="en-US" sz="3200" dirty="0" err="1"/>
              <a:t>db</a:t>
            </a:r>
            <a:r>
              <a:rPr lang="en-US" sz="3200" dirty="0"/>
              <a:t> in memory at startup</a:t>
            </a:r>
            <a:br>
              <a:rPr lang="en-US" sz="3200" dirty="0"/>
            </a:br>
            <a:r>
              <a:rPr lang="en-US" sz="3200" dirty="0"/>
              <a:t>… so it’s not the database in this 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7B3C0-9F5F-4A1A-BBEF-55D32B9D1FEF}"/>
              </a:ext>
            </a:extLst>
          </p:cNvPr>
          <p:cNvSpPr txBox="1"/>
          <p:nvPr/>
        </p:nvSpPr>
        <p:spPr>
          <a:xfrm>
            <a:off x="263862" y="4918322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Which is good…</a:t>
            </a:r>
            <a:br>
              <a:rPr lang="en-US" sz="3200" dirty="0"/>
            </a:br>
            <a:r>
              <a:rPr lang="en-US" sz="3200" dirty="0"/>
              <a:t>Otherwise this would be a </a:t>
            </a:r>
            <a:r>
              <a:rPr lang="en-US" sz="3200" dirty="0" err="1"/>
              <a:t>db</a:t>
            </a:r>
            <a:r>
              <a:rPr lang="en-US" sz="3200" dirty="0"/>
              <a:t> perf session!</a:t>
            </a:r>
          </a:p>
        </p:txBody>
      </p:sp>
    </p:spTree>
    <p:extLst>
      <p:ext uri="{BB962C8B-B14F-4D97-AF65-F5344CB8AC3E}">
        <p14:creationId xmlns:p14="http://schemas.microsoft.com/office/powerpoint/2010/main" val="145913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The easiest optimization is just not doing it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14434" y="2910254"/>
            <a:ext cx="11858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InvoiceWorkedDays</a:t>
            </a:r>
            <a:r>
              <a:rPr lang="en-US" sz="2800" dirty="0"/>
              <a:t>: do not calculate holidays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InvoiceDownloadIcon</a:t>
            </a:r>
            <a:r>
              <a:rPr lang="en-US" sz="2800" b="1" dirty="0"/>
              <a:t> &amp; </a:t>
            </a:r>
            <a:r>
              <a:rPr lang="en-US" sz="2800" b="1" dirty="0" err="1"/>
              <a:t>InvoicePreviewIcon</a:t>
            </a:r>
            <a:r>
              <a:rPr lang="en-US" sz="2800" dirty="0"/>
              <a:t>: </a:t>
            </a:r>
            <a:r>
              <a:rPr lang="en-US" sz="2800" dirty="0" err="1"/>
              <a:t>useProjectMonthFromInvoice</a:t>
            </a:r>
            <a:r>
              <a:rPr lang="en-US" sz="2800" dirty="0"/>
              <a:t> calculated for all invoices</a:t>
            </a:r>
          </a:p>
        </p:txBody>
      </p:sp>
      <p:pic>
        <p:nvPicPr>
          <p:cNvPr id="3" name="Picture 2" descr="Clock PNG, Clock Transparent Background - FreeIconsPNG">
            <a:extLst>
              <a:ext uri="{FF2B5EF4-FFF2-40B4-BE49-F238E27FC236}">
                <a16:creationId xmlns:a16="http://schemas.microsoft.com/office/drawing/2014/main" id="{75038D60-B9E9-4973-3EA7-3BB7E63B4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110" y="175390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405E8-6077-1122-F155-8CE8071EF1F4}"/>
              </a:ext>
            </a:extLst>
          </p:cNvPr>
          <p:cNvSpPr txBox="1"/>
          <p:nvPr/>
        </p:nvSpPr>
        <p:spPr>
          <a:xfrm>
            <a:off x="9975077" y="245914"/>
            <a:ext cx="2044580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6s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2s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616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r>
              <a:rPr lang="fr-BE" dirty="0"/>
              <a:t>: </a:t>
            </a:r>
            <a:r>
              <a:rPr lang="fr-BE" dirty="0" err="1"/>
              <a:t>With</a:t>
            </a:r>
            <a:r>
              <a:rPr lang="fr-BE" dirty="0"/>
              <a:t> Claim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74D5F-224B-0FE4-2EEF-BFA99A232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0749"/>
            <a:ext cx="12192000" cy="2496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86B48-FA3A-8A87-9804-CC869C8B4DAF}"/>
              </a:ext>
            </a:extLst>
          </p:cNvPr>
          <p:cNvSpPr txBox="1"/>
          <p:nvPr/>
        </p:nvSpPr>
        <p:spPr>
          <a:xfrm>
            <a:off x="172343" y="1762195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Profiler: </a:t>
            </a:r>
            <a:r>
              <a:rPr lang="en-US" sz="2800" dirty="0" err="1"/>
              <a:t>Flamegraph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85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r>
              <a:rPr lang="fr-BE" dirty="0"/>
              <a:t>: </a:t>
            </a:r>
            <a:r>
              <a:rPr lang="fr-BE" dirty="0" err="1"/>
              <a:t>With</a:t>
            </a:r>
            <a:r>
              <a:rPr lang="fr-BE" dirty="0"/>
              <a:t> Claim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86B48-FA3A-8A87-9804-CC869C8B4DAF}"/>
              </a:ext>
            </a:extLst>
          </p:cNvPr>
          <p:cNvSpPr txBox="1"/>
          <p:nvPr/>
        </p:nvSpPr>
        <p:spPr>
          <a:xfrm>
            <a:off x="172343" y="1762195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Profiler: Ranked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FDF78-4847-EE57-44C1-2F931CC34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57144"/>
            <a:ext cx="12192000" cy="15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08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I/O operations are expensive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14434" y="291025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AuthService</a:t>
            </a:r>
            <a:r>
              <a:rPr lang="en-US" sz="2800" b="1" dirty="0"/>
              <a:t>:</a:t>
            </a:r>
            <a:br>
              <a:rPr lang="en-US" sz="2800" b="1" dirty="0"/>
            </a:br>
            <a:r>
              <a:rPr lang="en-US" sz="2800" dirty="0"/>
              <a:t>Accessed </a:t>
            </a:r>
            <a:r>
              <a:rPr lang="en-US" sz="2800" dirty="0" err="1"/>
              <a:t>localStorage</a:t>
            </a:r>
            <a:r>
              <a:rPr lang="en-US" sz="2800" dirty="0"/>
              <a:t> for all operations.</a:t>
            </a:r>
          </a:p>
        </p:txBody>
      </p:sp>
      <p:pic>
        <p:nvPicPr>
          <p:cNvPr id="3" name="Picture 2" descr="Clock PNG, Clock Transparent Background - FreeIconsPNG">
            <a:extLst>
              <a:ext uri="{FF2B5EF4-FFF2-40B4-BE49-F238E27FC236}">
                <a16:creationId xmlns:a16="http://schemas.microsoft.com/office/drawing/2014/main" id="{75038D60-B9E9-4973-3EA7-3BB7E63B4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949" y="173819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405E8-6077-1122-F155-8CE8071EF1F4}"/>
              </a:ext>
            </a:extLst>
          </p:cNvPr>
          <p:cNvSpPr txBox="1"/>
          <p:nvPr/>
        </p:nvSpPr>
        <p:spPr>
          <a:xfrm>
            <a:off x="9097110" y="245914"/>
            <a:ext cx="2922547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2s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360ms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580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2275017"/>
            <a:ext cx="118583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360ms. Not great but good enough for now.</a:t>
            </a:r>
          </a:p>
          <a:p>
            <a:pPr algn="ctr"/>
            <a:endParaRPr lang="en-US" sz="2800" b="1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Because this was the warmup…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There is another screen…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sz="2800" dirty="0"/>
          </a:p>
        </p:txBody>
      </p:sp>
      <p:pic>
        <p:nvPicPr>
          <p:cNvPr id="3" name="Picture 2" descr="Clock PNG, Clock Transparent Background - FreeIconsPNG">
            <a:extLst>
              <a:ext uri="{FF2B5EF4-FFF2-40B4-BE49-F238E27FC236}">
                <a16:creationId xmlns:a16="http://schemas.microsoft.com/office/drawing/2014/main" id="{75038D60-B9E9-4973-3EA7-3BB7E63B4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773" y="201115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405E8-6077-1122-F155-8CE8071EF1F4}"/>
              </a:ext>
            </a:extLst>
          </p:cNvPr>
          <p:cNvSpPr txBox="1"/>
          <p:nvPr/>
        </p:nvSpPr>
        <p:spPr>
          <a:xfrm>
            <a:off x="10648934" y="273210"/>
            <a:ext cx="1370723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360ms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997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The </a:t>
            </a:r>
            <a:r>
              <a:rPr lang="fr-BE" dirty="0" err="1"/>
              <a:t>other</a:t>
            </a:r>
            <a:r>
              <a:rPr lang="fr-BE" dirty="0"/>
              <a:t> screen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AB3001-8AFB-FA4C-192A-8326352E1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32" y="1556861"/>
            <a:ext cx="10138536" cy="505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43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10751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It’s disastrous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505753" y="2624399"/>
            <a:ext cx="11858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Everything is re-rendered whenever a </a:t>
            </a:r>
            <a:r>
              <a:rPr lang="en-US" sz="2800" b="1" dirty="0" err="1"/>
              <a:t>projectMonth</a:t>
            </a:r>
            <a:r>
              <a:rPr lang="en-US" sz="2800" b="1" dirty="0"/>
              <a:t> gets collapsed/opened.</a:t>
            </a:r>
            <a:br>
              <a:rPr lang="en-US" sz="2800" b="1" dirty="0"/>
            </a:br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Opening more and more </a:t>
            </a:r>
            <a:r>
              <a:rPr lang="en-US" sz="2800" dirty="0" err="1"/>
              <a:t>projectMonths</a:t>
            </a:r>
            <a:r>
              <a:rPr lang="en-US" sz="2800" dirty="0"/>
              <a:t> gets slower and slower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69C33-4D09-37F5-C566-71E87690227E}"/>
              </a:ext>
            </a:extLst>
          </p:cNvPr>
          <p:cNvSpPr txBox="1"/>
          <p:nvPr/>
        </p:nvSpPr>
        <p:spPr>
          <a:xfrm>
            <a:off x="543855" y="4565112"/>
            <a:ext cx="111042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Filters are remembered between route changes</a:t>
            </a:r>
            <a:br>
              <a:rPr lang="en-US" sz="2800" b="1" dirty="0"/>
            </a:br>
            <a:r>
              <a:rPr lang="en-US" sz="2800" dirty="0">
                <a:sym typeface="Wingdings" panose="05000000000000000000" pitchFamily="2" charset="2"/>
              </a:rPr>
              <a:t> Navigating back can be painfully slow when many </a:t>
            </a:r>
            <a:r>
              <a:rPr lang="en-US" sz="2800" dirty="0" err="1">
                <a:sym typeface="Wingdings" panose="05000000000000000000" pitchFamily="2" charset="2"/>
              </a:rPr>
              <a:t>projectMonths</a:t>
            </a:r>
            <a:r>
              <a:rPr lang="en-US" sz="2800" dirty="0">
                <a:sym typeface="Wingdings" panose="05000000000000000000" pitchFamily="2" charset="2"/>
              </a:rPr>
              <a:t> are opened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00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So, how bad are we talking here?</a:t>
            </a:r>
          </a:p>
          <a:p>
            <a:pPr algn="ctr"/>
            <a:r>
              <a:rPr lang="en-US" sz="2800" dirty="0">
                <a:solidFill>
                  <a:srgbClr val="D4D4D4"/>
                </a:solidFill>
                <a:latin typeface="Fira Code" panose="020B0809050000020004" pitchFamily="49" charset="0"/>
              </a:rPr>
              <a:t>18 months &amp; 718 projects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361277" y="3082730"/>
            <a:ext cx="66444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First opened with 38 projects: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2nd with 38: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3rd with 76: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4th with 74: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all opened: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renavigate with all opened: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D3577-23AF-0E99-EC89-8BC13886FE2C}"/>
              </a:ext>
            </a:extLst>
          </p:cNvPr>
          <p:cNvSpPr txBox="1"/>
          <p:nvPr/>
        </p:nvSpPr>
        <p:spPr>
          <a:xfrm>
            <a:off x="6689189" y="3054594"/>
            <a:ext cx="2257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E6820E"/>
                </a:solidFill>
              </a:rPr>
              <a:t>350ms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A431B-5DAA-337D-5BFA-E19F2033CAC2}"/>
              </a:ext>
            </a:extLst>
          </p:cNvPr>
          <p:cNvSpPr txBox="1"/>
          <p:nvPr/>
        </p:nvSpPr>
        <p:spPr>
          <a:xfrm>
            <a:off x="3275428" y="3525558"/>
            <a:ext cx="19085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/>
              <a:t>660ms</a:t>
            </a:r>
            <a:endParaRPr lang="en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B0A05-CD14-822B-1EAD-57D081A68AC0}"/>
              </a:ext>
            </a:extLst>
          </p:cNvPr>
          <p:cNvSpPr txBox="1"/>
          <p:nvPr/>
        </p:nvSpPr>
        <p:spPr>
          <a:xfrm>
            <a:off x="3045657" y="4016956"/>
            <a:ext cx="2060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950ms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05BD8-8DDB-B4F1-23C8-540A080DD13E}"/>
              </a:ext>
            </a:extLst>
          </p:cNvPr>
          <p:cNvSpPr txBox="1"/>
          <p:nvPr/>
        </p:nvSpPr>
        <p:spPr>
          <a:xfrm>
            <a:off x="3066756" y="4503657"/>
            <a:ext cx="1730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1.2s</a:t>
            </a:r>
            <a:endParaRPr lang="en-B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E689C-1CBE-B20A-527F-649B71CB1DAE}"/>
              </a:ext>
            </a:extLst>
          </p:cNvPr>
          <p:cNvSpPr txBox="1"/>
          <p:nvPr/>
        </p:nvSpPr>
        <p:spPr>
          <a:xfrm>
            <a:off x="3179300" y="5026010"/>
            <a:ext cx="10832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5s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48FEB1-28D8-6B15-2EE6-09798418EB3C}"/>
              </a:ext>
            </a:extLst>
          </p:cNvPr>
          <p:cNvSpPr txBox="1"/>
          <p:nvPr/>
        </p:nvSpPr>
        <p:spPr>
          <a:xfrm>
            <a:off x="6393766" y="5475239"/>
            <a:ext cx="1427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4.4s</a:t>
            </a:r>
            <a:endParaRPr lang="en-BE" sz="3600" b="1" dirty="0">
              <a:solidFill>
                <a:srgbClr val="FF0000"/>
              </a:solidFill>
            </a:endParaRPr>
          </a:p>
        </p:txBody>
      </p:sp>
      <p:pic>
        <p:nvPicPr>
          <p:cNvPr id="7" name="Picture 2" descr="Performance Testing memes | MyLoadTest">
            <a:extLst>
              <a:ext uri="{FF2B5EF4-FFF2-40B4-BE49-F238E27FC236}">
                <a16:creationId xmlns:a16="http://schemas.microsoft.com/office/drawing/2014/main" id="{07BC2F82-C160-1172-62B4-C8EFACF0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43" y="1496751"/>
            <a:ext cx="7125712" cy="536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  <p:bldP spid="14" grpId="0"/>
      <p:bldP spid="16" grpId="0"/>
      <p:bldP spid="18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4147A-F9E9-4D77-4681-083B37F7F840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2</a:t>
            </a:r>
            <a:endParaRPr lang="en-BE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2A027-7C45-0BD3-5D3A-0E22E6C525F3}"/>
              </a:ext>
            </a:extLst>
          </p:cNvPr>
          <p:cNvSpPr txBox="1"/>
          <p:nvPr/>
        </p:nvSpPr>
        <p:spPr>
          <a:xfrm>
            <a:off x="172343" y="6396166"/>
            <a:ext cx="6622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D4D4D4"/>
                </a:solidFill>
                <a:latin typeface="Fira Code" panose="020B0809050000020004" pitchFamily="49" charset="0"/>
              </a:rPr>
              <a:t>profiling-3-PM-Footers-start</a:t>
            </a:r>
          </a:p>
        </p:txBody>
      </p:sp>
    </p:spTree>
    <p:extLst>
      <p:ext uri="{BB962C8B-B14F-4D97-AF65-F5344CB8AC3E}">
        <p14:creationId xmlns:p14="http://schemas.microsoft.com/office/powerpoint/2010/main" val="1558081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r>
              <a:rPr lang="fr-BE" dirty="0"/>
              <a:t>: </a:t>
            </a:r>
            <a:r>
              <a:rPr lang="fr-BE" dirty="0" err="1"/>
              <a:t>footers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254B2-4C6D-315A-58C1-6AAB32D0C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16" y="1945772"/>
            <a:ext cx="11456968" cy="343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75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en-US" dirty="0"/>
              <a:t>MENU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855342"/>
            <a:ext cx="116642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Introducing </a:t>
            </a:r>
            <a:r>
              <a:rPr lang="en-US" sz="4400" dirty="0" err="1"/>
              <a:t>confac</a:t>
            </a:r>
            <a:endParaRPr lang="en-US" sz="4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Profiling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/>
              <a:t>Part 1: Easy Pickings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/>
              <a:t>Part 2: The Meaty Part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/>
              <a:t>Part 3: Going Beyond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The future of </a:t>
            </a:r>
            <a:r>
              <a:rPr lang="en-US" sz="4400" dirty="0" err="1"/>
              <a:t>confac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81788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r>
              <a:rPr lang="fr-BE" dirty="0"/>
              <a:t>: </a:t>
            </a:r>
            <a:r>
              <a:rPr lang="fr-BE" dirty="0" err="1"/>
              <a:t>footers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F8E201-74F2-9961-BE83-0225147F1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370756"/>
            <a:ext cx="14152020" cy="24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87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r>
              <a:rPr lang="fr-BE" dirty="0"/>
              <a:t>: </a:t>
            </a:r>
            <a:r>
              <a:rPr lang="fr-BE" dirty="0" err="1"/>
              <a:t>Holidays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1797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Don’t trust 3</a:t>
            </a:r>
            <a:r>
              <a:rPr lang="en-US" sz="2800" b="1" baseline="3000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rd</a:t>
            </a:r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Party Packages (to be performant)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166835" y="2711055"/>
            <a:ext cx="11858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Checking if a day is a holiday is slow?</a:t>
            </a:r>
          </a:p>
          <a:p>
            <a:pPr algn="ctr"/>
            <a:r>
              <a:rPr lang="en-US" sz="2800" dirty="0"/>
              <a:t>code is </a:t>
            </a:r>
            <a:r>
              <a:rPr lang="en-US" sz="2800" b="1" dirty="0"/>
              <a:t>tiny</a:t>
            </a:r>
            <a:r>
              <a:rPr lang="en-US" sz="2800" dirty="0"/>
              <a:t> (literally like 30 lines)</a:t>
            </a:r>
            <a:br>
              <a:rPr lang="en-US" sz="2800" dirty="0"/>
            </a:br>
            <a:r>
              <a:rPr lang="en-US" sz="2800" b="1" dirty="0"/>
              <a:t>but… the… dependencies </a:t>
            </a:r>
            <a:r>
              <a:rPr lang="en-US" sz="2800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707D9-56C8-7218-BCBE-104CDC3AC7DF}"/>
              </a:ext>
            </a:extLst>
          </p:cNvPr>
          <p:cNvSpPr txBox="1"/>
          <p:nvPr/>
        </p:nvSpPr>
        <p:spPr>
          <a:xfrm>
            <a:off x="172343" y="4392967"/>
            <a:ext cx="118583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date-holidays-parser: 160kb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astronomia</a:t>
            </a:r>
            <a:r>
              <a:rPr lang="en-US" sz="2800" dirty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E6820E"/>
                </a:solidFill>
              </a:rPr>
              <a:t>/data: 8,6MB JS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/</a:t>
            </a:r>
            <a:r>
              <a:rPr lang="en-US" sz="2800" dirty="0" err="1"/>
              <a:t>src</a:t>
            </a:r>
            <a:r>
              <a:rPr lang="en-US" sz="2800" dirty="0"/>
              <a:t>: 500kb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confac</a:t>
            </a:r>
            <a:r>
              <a:rPr lang="en-US" sz="2800" dirty="0"/>
              <a:t> itself is 500kb (</a:t>
            </a:r>
            <a:r>
              <a:rPr lang="en-US" sz="2800" dirty="0" err="1"/>
              <a:t>src</a:t>
            </a:r>
            <a:r>
              <a:rPr lang="en-US" sz="2800" dirty="0"/>
              <a:t> folder)</a:t>
            </a:r>
          </a:p>
        </p:txBody>
      </p:sp>
    </p:spTree>
    <p:extLst>
      <p:ext uri="{BB962C8B-B14F-4D97-AF65-F5344CB8AC3E}">
        <p14:creationId xmlns:p14="http://schemas.microsoft.com/office/powerpoint/2010/main" val="29005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Date-</a:t>
            </a:r>
            <a:r>
              <a:rPr lang="fr-BE" dirty="0" err="1"/>
              <a:t>holidays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172343" y="1751797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It’s using classes, which are not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treeshakable</a:t>
            </a:r>
            <a:endParaRPr lang="en-US" sz="2800" b="1" dirty="0">
              <a:solidFill>
                <a:srgbClr val="D4D4D4"/>
              </a:solidFill>
              <a:latin typeface="Fira Code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204A4-CD68-4882-8344-217D7E193C24}"/>
              </a:ext>
            </a:extLst>
          </p:cNvPr>
          <p:cNvSpPr txBox="1"/>
          <p:nvPr/>
        </p:nvSpPr>
        <p:spPr>
          <a:xfrm>
            <a:off x="172343" y="2764809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10MB JS executed 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1AD4D-F0EF-00A1-4CB6-29D9333EE162}"/>
              </a:ext>
            </a:extLst>
          </p:cNvPr>
          <p:cNvSpPr txBox="1"/>
          <p:nvPr/>
        </p:nvSpPr>
        <p:spPr>
          <a:xfrm>
            <a:off x="166835" y="3777821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to check for a Belgian holiday</a:t>
            </a:r>
          </a:p>
        </p:txBody>
      </p:sp>
      <p:pic>
        <p:nvPicPr>
          <p:cNvPr id="2050" name="Picture 2" descr="JS class 객체지향 프로그래밍의 핵심!">
            <a:extLst>
              <a:ext uri="{FF2B5EF4-FFF2-40B4-BE49-F238E27FC236}">
                <a16:creationId xmlns:a16="http://schemas.microsoft.com/office/drawing/2014/main" id="{4E1B2AA4-FBC6-696E-0421-29630E466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42" y="2055942"/>
            <a:ext cx="4490197" cy="44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Use Node Modules with package.json">
            <a:extLst>
              <a:ext uri="{FF2B5EF4-FFF2-40B4-BE49-F238E27FC236}">
                <a16:creationId xmlns:a16="http://schemas.microsoft.com/office/drawing/2014/main" id="{B5B9C209-14B2-4241-2B90-B81D19ED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728" y="74080"/>
            <a:ext cx="5712198" cy="387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de_modules Memes &amp; GIFs - Imgflip">
            <a:extLst>
              <a:ext uri="{FF2B5EF4-FFF2-40B4-BE49-F238E27FC236}">
                <a16:creationId xmlns:a16="http://schemas.microsoft.com/office/drawing/2014/main" id="{F0D03615-62A8-CFA7-AFD9-8EBD20443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5" y="4027753"/>
            <a:ext cx="4238241" cy="28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0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Holidays</a:t>
            </a:r>
            <a:r>
              <a:rPr lang="fr-BE" dirty="0"/>
              <a:t> Cache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6E9D-3CC1-73ED-2CD3-510B7112EEAC}"/>
              </a:ext>
            </a:extLst>
          </p:cNvPr>
          <p:cNvSpPr txBox="1"/>
          <p:nvPr/>
        </p:nvSpPr>
        <p:spPr>
          <a:xfrm>
            <a:off x="188221" y="1583101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Remember: w</a:t>
            </a:r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ith caching comes cache invalidation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2B8F0-CEBC-CEFC-FE45-E5F2CDB65BCC}"/>
              </a:ext>
            </a:extLst>
          </p:cNvPr>
          <p:cNvSpPr txBox="1"/>
          <p:nvPr/>
        </p:nvSpPr>
        <p:spPr>
          <a:xfrm>
            <a:off x="1489754" y="2967214"/>
            <a:ext cx="98529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There are only two hard things in Computer Science: cache invalidation and naming things. </a:t>
            </a:r>
            <a:r>
              <a:rPr lang="en-US" sz="2800" dirty="0"/>
              <a:t>-- Phil </a:t>
            </a:r>
            <a:r>
              <a:rPr lang="en-US" sz="2800" dirty="0" err="1"/>
              <a:t>Karlton</a:t>
            </a:r>
            <a:endParaRPr lang="en-B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ABA7D-07E0-5674-E7C6-13CB48067207}"/>
              </a:ext>
            </a:extLst>
          </p:cNvPr>
          <p:cNvSpPr txBox="1"/>
          <p:nvPr/>
        </p:nvSpPr>
        <p:spPr>
          <a:xfrm>
            <a:off x="1503004" y="3907640"/>
            <a:ext cx="9852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and off by one errors.</a:t>
            </a:r>
            <a:endParaRPr lang="en-BE" sz="14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B3B4D6-89BE-E6FD-C10A-E8EEEBC41544}"/>
              </a:ext>
            </a:extLst>
          </p:cNvPr>
          <p:cNvSpPr txBox="1"/>
          <p:nvPr/>
        </p:nvSpPr>
        <p:spPr>
          <a:xfrm>
            <a:off x="1489754" y="4782214"/>
            <a:ext cx="98529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But luckily for me, past Belgian holidays are literally never going to change!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86176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The holiday caching aftermath</a:t>
            </a:r>
          </a:p>
          <a:p>
            <a:pPr algn="ctr"/>
            <a:r>
              <a:rPr lang="en-US" sz="2800" dirty="0">
                <a:solidFill>
                  <a:srgbClr val="D4D4D4"/>
                </a:solidFill>
                <a:latin typeface="Fira Code" panose="020B0809050000020004" pitchFamily="49" charset="0"/>
              </a:rPr>
              <a:t>18 months &amp; 718 projects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361277" y="3082730"/>
            <a:ext cx="66444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First opened with 38 projects: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2nd with 38: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3rd with 76: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4th with 74: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all opened: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D3577-23AF-0E99-EC89-8BC13886FE2C}"/>
              </a:ext>
            </a:extLst>
          </p:cNvPr>
          <p:cNvSpPr txBox="1"/>
          <p:nvPr/>
        </p:nvSpPr>
        <p:spPr>
          <a:xfrm>
            <a:off x="6689189" y="3054594"/>
            <a:ext cx="4345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E6820E"/>
                </a:solidFill>
              </a:rPr>
              <a:t>350ms </a:t>
            </a:r>
            <a:r>
              <a:rPr lang="en-US" sz="3600" b="1" dirty="0">
                <a:solidFill>
                  <a:srgbClr val="E6820E"/>
                </a:solidFill>
                <a:sym typeface="Wingdings" panose="05000000000000000000" pitchFamily="2" charset="2"/>
              </a:rPr>
              <a:t> 220ms</a:t>
            </a:r>
            <a:endParaRPr lang="en-US" sz="3600" b="1" dirty="0">
              <a:solidFill>
                <a:srgbClr val="E6820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A431B-5DAA-337D-5BFA-E19F2033CAC2}"/>
              </a:ext>
            </a:extLst>
          </p:cNvPr>
          <p:cNvSpPr txBox="1"/>
          <p:nvPr/>
        </p:nvSpPr>
        <p:spPr>
          <a:xfrm>
            <a:off x="3275428" y="3525558"/>
            <a:ext cx="5457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/>
              <a:t>660ms </a:t>
            </a:r>
            <a:r>
              <a:rPr lang="en-US" dirty="0">
                <a:sym typeface="Wingdings" panose="05000000000000000000" pitchFamily="2" charset="2"/>
              </a:rPr>
              <a:t> 320ms</a:t>
            </a:r>
            <a:endParaRPr lang="en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B0A05-CD14-822B-1EAD-57D081A68AC0}"/>
              </a:ext>
            </a:extLst>
          </p:cNvPr>
          <p:cNvSpPr txBox="1"/>
          <p:nvPr/>
        </p:nvSpPr>
        <p:spPr>
          <a:xfrm>
            <a:off x="3045657" y="4016956"/>
            <a:ext cx="5194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950ms </a:t>
            </a:r>
            <a:r>
              <a:rPr lang="en-US" dirty="0">
                <a:sym typeface="Wingdings" panose="05000000000000000000" pitchFamily="2" charset="2"/>
              </a:rPr>
              <a:t> 540ms</a:t>
            </a:r>
            <a:endParaRPr lang="en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05BD8-8DDB-B4F1-23C8-540A080DD13E}"/>
              </a:ext>
            </a:extLst>
          </p:cNvPr>
          <p:cNvSpPr txBox="1"/>
          <p:nvPr/>
        </p:nvSpPr>
        <p:spPr>
          <a:xfrm>
            <a:off x="3066755" y="4503657"/>
            <a:ext cx="5194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1.2s </a:t>
            </a:r>
            <a:r>
              <a:rPr lang="en-US" dirty="0">
                <a:solidFill>
                  <a:srgbClr val="E6820E"/>
                </a:solidFill>
                <a:sym typeface="Wingdings" panose="05000000000000000000" pitchFamily="2" charset="2"/>
              </a:rPr>
              <a:t> 680ms</a:t>
            </a:r>
            <a:endParaRPr lang="en-BE" dirty="0">
              <a:solidFill>
                <a:srgbClr val="E6820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E689C-1CBE-B20A-527F-649B71CB1DAE}"/>
              </a:ext>
            </a:extLst>
          </p:cNvPr>
          <p:cNvSpPr txBox="1"/>
          <p:nvPr/>
        </p:nvSpPr>
        <p:spPr>
          <a:xfrm>
            <a:off x="3179300" y="5026010"/>
            <a:ext cx="4197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5s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1.7s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12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Take</a:t>
            </a:r>
            <a:r>
              <a:rPr lang="fr-BE" dirty="0"/>
              <a:t> </a:t>
            </a:r>
            <a:r>
              <a:rPr lang="fr-BE" dirty="0" err="1"/>
              <a:t>Aways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D592D-3B3A-9042-EC90-370229DA34BB}"/>
              </a:ext>
            </a:extLst>
          </p:cNvPr>
          <p:cNvSpPr txBox="1"/>
          <p:nvPr/>
        </p:nvSpPr>
        <p:spPr>
          <a:xfrm>
            <a:off x="145448" y="1711899"/>
            <a:ext cx="1188558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The profiler is pretty awesome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D4D4D4"/>
                </a:solidFill>
                <a:latin typeface="Fira Code" panose="020B0809050000020004" pitchFamily="49" charset="0"/>
              </a:rPr>
              <a:t>Not doing a calculation or render is the best optimalization</a:t>
            </a:r>
          </a:p>
          <a:p>
            <a:endParaRPr lang="en-US" sz="4000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Keep an eye on</a:t>
            </a:r>
            <a:r>
              <a:rPr lang="en-US" sz="3600" dirty="0">
                <a:solidFill>
                  <a:srgbClr val="D4D4D4"/>
                </a:solidFill>
                <a:latin typeface="Fira Code" panose="020B0809050000020004" pitchFamily="49" charset="0"/>
              </a:rPr>
              <a:t> 3</a:t>
            </a:r>
            <a:r>
              <a:rPr lang="en-US" sz="3600" baseline="30000" dirty="0">
                <a:solidFill>
                  <a:srgbClr val="D4D4D4"/>
                </a:solidFill>
                <a:latin typeface="Fira Code" panose="020B0809050000020004" pitchFamily="49" charset="0"/>
              </a:rPr>
              <a:t>rd</a:t>
            </a:r>
            <a:r>
              <a:rPr lang="en-US" sz="3600" dirty="0">
                <a:solidFill>
                  <a:srgbClr val="D4D4D4"/>
                </a:solidFill>
                <a:latin typeface="Fira Code" panose="020B0809050000020004" pitchFamily="49" charset="0"/>
              </a:rPr>
              <a:t> Party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I/O Operations are expensive</a:t>
            </a:r>
          </a:p>
        </p:txBody>
      </p:sp>
    </p:spTree>
    <p:extLst>
      <p:ext uri="{BB962C8B-B14F-4D97-AF65-F5344CB8AC3E}">
        <p14:creationId xmlns:p14="http://schemas.microsoft.com/office/powerpoint/2010/main" val="676045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1152514"/>
            <a:ext cx="11542512" cy="860893"/>
          </a:xfrm>
        </p:spPr>
        <p:txBody>
          <a:bodyPr>
            <a:normAutofit fontScale="90000"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br>
              <a:rPr lang="fr-BE" dirty="0"/>
            </a:br>
            <a:r>
              <a:rPr lang="fr-BE" dirty="0"/>
              <a:t>Holiday </a:t>
            </a:r>
            <a:r>
              <a:rPr lang="fr-BE" dirty="0" err="1"/>
              <a:t>Caching</a:t>
            </a:r>
            <a:r>
              <a:rPr lang="fr-BE" dirty="0"/>
              <a:t> </a:t>
            </a:r>
            <a:r>
              <a:rPr lang="fr-BE" dirty="0" err="1"/>
              <a:t>Aftermath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6BE2BB-2980-5EE5-ADB2-4B095F78B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27216"/>
            <a:ext cx="12192000" cy="3755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93B952-7D84-154C-55CE-38296460490C}"/>
              </a:ext>
            </a:extLst>
          </p:cNvPr>
          <p:cNvSpPr txBox="1"/>
          <p:nvPr/>
        </p:nvSpPr>
        <p:spPr>
          <a:xfrm>
            <a:off x="172343" y="6192543"/>
            <a:ext cx="11664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more even distribution now… So no easy performance targets</a:t>
            </a:r>
            <a:endParaRPr lang="en-BE" sz="3200" b="1" dirty="0"/>
          </a:p>
        </p:txBody>
      </p:sp>
    </p:spTree>
    <p:extLst>
      <p:ext uri="{BB962C8B-B14F-4D97-AF65-F5344CB8AC3E}">
        <p14:creationId xmlns:p14="http://schemas.microsoft.com/office/powerpoint/2010/main" val="316975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35" y="2417444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‘‘Break’’</a:t>
            </a:r>
            <a:endParaRPr lang="en-BE" dirty="0"/>
          </a:p>
        </p:txBody>
      </p:sp>
      <p:pic>
        <p:nvPicPr>
          <p:cNvPr id="4098" name="Picture 2" descr="Delete node_modules dir in Windows | nivas,b:=log()">
            <a:extLst>
              <a:ext uri="{FF2B5EF4-FFF2-40B4-BE49-F238E27FC236}">
                <a16:creationId xmlns:a16="http://schemas.microsoft.com/office/drawing/2014/main" id="{49616383-DABC-4AAC-0AEF-FA7AB0F3E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957" y="1409532"/>
            <a:ext cx="4702268" cy="469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9EC6BB-5C02-B482-2D47-4A428AC0BD79}"/>
              </a:ext>
            </a:extLst>
          </p:cNvPr>
          <p:cNvSpPr txBox="1"/>
          <p:nvPr/>
        </p:nvSpPr>
        <p:spPr>
          <a:xfrm>
            <a:off x="166835" y="1003856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No easy perf target?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Uuuh</a:t>
            </a: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… Okay, let’s take a…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F5B8F1-65C8-714F-2473-F964345CB1B2}"/>
              </a:ext>
            </a:extLst>
          </p:cNvPr>
          <p:cNvSpPr txBox="1"/>
          <p:nvPr/>
        </p:nvSpPr>
        <p:spPr>
          <a:xfrm>
            <a:off x="257591" y="6170045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Quick, divert them with a meme</a:t>
            </a:r>
          </a:p>
        </p:txBody>
      </p:sp>
    </p:spTree>
    <p:extLst>
      <p:ext uri="{BB962C8B-B14F-4D97-AF65-F5344CB8AC3E}">
        <p14:creationId xmlns:p14="http://schemas.microsoft.com/office/powerpoint/2010/main" val="279570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44" y="838705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Refactoring</a:t>
            </a:r>
            <a:r>
              <a:rPr lang="fr-BE" dirty="0"/>
              <a:t> In Progress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0CDEC2-3A92-0A71-26BE-2C18BB01344B}"/>
              </a:ext>
            </a:extLst>
          </p:cNvPr>
          <p:cNvSpPr txBox="1"/>
          <p:nvPr/>
        </p:nvSpPr>
        <p:spPr>
          <a:xfrm>
            <a:off x="324744" y="1699598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(unrelated to performance)</a:t>
            </a:r>
            <a:endParaRPr lang="en-BE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9FD7AB-86AC-5E31-36DC-30E3912B7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38" y="2284373"/>
            <a:ext cx="4407924" cy="440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2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858330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45449" y="3110059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The Goal: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Avoid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rerenders</a:t>
            </a: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 when just the filters change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988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en-US" dirty="0"/>
              <a:t>Part 1: easy pickings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855342"/>
            <a:ext cx="116642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Using the profiler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Easy performance pickings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/invoices page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/monthly-invoicing (</a:t>
            </a:r>
            <a:r>
              <a:rPr lang="en-US" sz="3600" dirty="0" err="1"/>
              <a:t>projectMonths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388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3</a:t>
            </a:r>
            <a:endParaRPr lang="en-BE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BB91E7-13F1-07BC-FCDC-26941BBACB5F}"/>
              </a:ext>
            </a:extLst>
          </p:cNvPr>
          <p:cNvSpPr txBox="1"/>
          <p:nvPr/>
        </p:nvSpPr>
        <p:spPr>
          <a:xfrm>
            <a:off x="145449" y="6358066"/>
            <a:ext cx="6622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D4D4D4"/>
                </a:solidFill>
                <a:latin typeface="Fira Code" panose="020B0809050000020004" pitchFamily="49" charset="0"/>
              </a:rPr>
              <a:t>profiling-4-start</a:t>
            </a:r>
          </a:p>
        </p:txBody>
      </p:sp>
    </p:spTree>
    <p:extLst>
      <p:ext uri="{BB962C8B-B14F-4D97-AF65-F5344CB8AC3E}">
        <p14:creationId xmlns:p14="http://schemas.microsoft.com/office/powerpoint/2010/main" val="3640857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1) Delaying the </a:t>
            </a:r>
            <a:r>
              <a:rPr lang="en-US" sz="2800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IFeature</a:t>
            </a: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 construction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2) Specific query for the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CollapsedProjectMonth</a:t>
            </a:r>
            <a:endParaRPr lang="en-US" sz="2800" b="1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361277" y="3082730"/>
            <a:ext cx="66444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2nd with 38: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4th with 74: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all opened: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A431B-5DAA-337D-5BFA-E19F2033CAC2}"/>
              </a:ext>
            </a:extLst>
          </p:cNvPr>
          <p:cNvSpPr txBox="1"/>
          <p:nvPr/>
        </p:nvSpPr>
        <p:spPr>
          <a:xfrm>
            <a:off x="3367197" y="3059834"/>
            <a:ext cx="5457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320ms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 160ms</a:t>
            </a:r>
            <a:endParaRPr lang="en-BE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05BD8-8DDB-B4F1-23C8-540A080DD13E}"/>
              </a:ext>
            </a:extLst>
          </p:cNvPr>
          <p:cNvSpPr txBox="1"/>
          <p:nvPr/>
        </p:nvSpPr>
        <p:spPr>
          <a:xfrm>
            <a:off x="3094892" y="4030456"/>
            <a:ext cx="5194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olidFill>
                  <a:srgbClr val="E6820E"/>
                </a:solidFill>
                <a:sym typeface="Wingdings" panose="05000000000000000000" pitchFamily="2" charset="2"/>
              </a:rPr>
              <a:t>680ms  304ms</a:t>
            </a:r>
            <a:endParaRPr lang="en-BE" dirty="0">
              <a:solidFill>
                <a:srgbClr val="E6820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E689C-1CBE-B20A-527F-649B71CB1DAE}"/>
              </a:ext>
            </a:extLst>
          </p:cNvPr>
          <p:cNvSpPr txBox="1"/>
          <p:nvPr/>
        </p:nvSpPr>
        <p:spPr>
          <a:xfrm>
            <a:off x="3179300" y="5026010"/>
            <a:ext cx="4197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1.7s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3.4s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8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EE1C2-6730-6046-EABC-EBB41F7C7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112" y="2860787"/>
            <a:ext cx="12192000" cy="1507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0" y="1854781"/>
            <a:ext cx="12180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3) Changing the structure of the filters in the store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Reselect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66835" y="3429000"/>
            <a:ext cx="118583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RESELECT</a:t>
            </a:r>
          </a:p>
          <a:p>
            <a:pPr algn="ctr"/>
            <a:r>
              <a:rPr lang="en-US" sz="3200" dirty="0"/>
              <a:t>A library for creating </a:t>
            </a:r>
            <a:r>
              <a:rPr lang="en-US" sz="3200" dirty="0" err="1"/>
              <a:t>memoized</a:t>
            </a:r>
            <a:r>
              <a:rPr lang="en-US" sz="3200" dirty="0"/>
              <a:t> "selector" functions. Commonly used with Redux.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Comes with @reduxjs/toolkit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0203E-D2D3-CF49-DCCD-921EC0449468}"/>
              </a:ext>
            </a:extLst>
          </p:cNvPr>
          <p:cNvSpPr txBox="1"/>
          <p:nvPr/>
        </p:nvSpPr>
        <p:spPr>
          <a:xfrm>
            <a:off x="145449" y="1681951"/>
            <a:ext cx="1185833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Step 4: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400" b="1" dirty="0">
                <a:solidFill>
                  <a:srgbClr val="D4D4D4"/>
                </a:solidFill>
                <a:latin typeface="Fira Code" panose="020B0809050000020004" pitchFamily="49" charset="0"/>
              </a:rPr>
              <a:t>Cache the expensive mapping to</a:t>
            </a:r>
            <a:br>
              <a:rPr lang="en-US" sz="24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4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FullProjectMonthModels</a:t>
            </a:r>
            <a:r>
              <a:rPr lang="en-US" sz="2400" b="1" dirty="0">
                <a:solidFill>
                  <a:srgbClr val="D4D4D4"/>
                </a:solidFill>
                <a:latin typeface="Fira Code" panose="020B0809050000020004" pitchFamily="49" charset="0"/>
              </a:rPr>
              <a:t> &amp; </a:t>
            </a:r>
            <a:r>
              <a:rPr lang="en-US" sz="24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CollapsedProjectMonthBadgeTotals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83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memoize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66835" y="2966221"/>
            <a:ext cx="11858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To store the result of a computation so that it can be subsequently retrieved without repeating the computation.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4869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Usememo</a:t>
            </a:r>
            <a:r>
              <a:rPr lang="fr-BE" dirty="0"/>
              <a:t> </a:t>
            </a:r>
            <a:r>
              <a:rPr lang="fr-BE" dirty="0" err="1"/>
              <a:t>hook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45449" y="1478245"/>
            <a:ext cx="1185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(included in React)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F7AD60-5674-82F1-D2A7-5FA8BB029019}"/>
              </a:ext>
            </a:extLst>
          </p:cNvPr>
          <p:cNvSpPr txBox="1"/>
          <p:nvPr/>
        </p:nvSpPr>
        <p:spPr>
          <a:xfrm>
            <a:off x="336497" y="2695947"/>
            <a:ext cx="11476233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i="0" dirty="0">
                <a:effectLst/>
                <a:latin typeface="Optimistic Display"/>
              </a:rPr>
              <a:t>Skip expensive recalculations</a:t>
            </a:r>
          </a:p>
          <a:p>
            <a:pPr algn="l"/>
            <a:br>
              <a:rPr lang="en-US" sz="2400" i="0" dirty="0">
                <a:effectLst/>
                <a:latin typeface="Optimistic Display"/>
              </a:rPr>
            </a:br>
            <a:r>
              <a:rPr lang="en-US" sz="2400" i="0" dirty="0">
                <a:effectLst/>
                <a:latin typeface="Optimistic Display"/>
              </a:rPr>
              <a:t>		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useMemo</a:t>
            </a:r>
            <a:r>
              <a:rPr lang="en-US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calculateValue</a:t>
            </a:r>
            <a:r>
              <a:rPr lang="en-US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, dependencies)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i="0" dirty="0">
              <a:effectLst/>
              <a:latin typeface="Optimistic Display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Optimistic Display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i="0" dirty="0">
              <a:effectLst/>
              <a:latin typeface="Optimistic Display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Optimistic Display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i="0" dirty="0">
              <a:effectLst/>
              <a:latin typeface="Optimistic Display"/>
            </a:endParaRPr>
          </a:p>
          <a:p>
            <a:pPr algn="ctr"/>
            <a:r>
              <a:rPr lang="en-US" b="1" i="0" dirty="0">
                <a:effectLst/>
                <a:latin typeface="Optimistic Display"/>
              </a:rPr>
              <a:t>(see snippets/useMemo.md for more use cases &amp; examples)</a:t>
            </a:r>
          </a:p>
        </p:txBody>
      </p:sp>
    </p:spTree>
    <p:extLst>
      <p:ext uri="{BB962C8B-B14F-4D97-AF65-F5344CB8AC3E}">
        <p14:creationId xmlns:p14="http://schemas.microsoft.com/office/powerpoint/2010/main" val="1810186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</p:spTree>
    <p:extLst>
      <p:ext uri="{BB962C8B-B14F-4D97-AF65-F5344CB8AC3E}">
        <p14:creationId xmlns:p14="http://schemas.microsoft.com/office/powerpoint/2010/main" val="2495492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7C503-8239-797F-AE25-1DFAD9E8F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81038"/>
            <a:ext cx="12192000" cy="2713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A6565E-6A56-804D-3595-EF484DC0B9C3}"/>
              </a:ext>
            </a:extLst>
          </p:cNvPr>
          <p:cNvSpPr txBox="1"/>
          <p:nvPr/>
        </p:nvSpPr>
        <p:spPr>
          <a:xfrm>
            <a:off x="263863" y="158310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useMemo</a:t>
            </a:r>
            <a:r>
              <a:rPr lang="en-US" sz="3200" dirty="0"/>
              <a:t> &amp; </a:t>
            </a:r>
            <a:r>
              <a:rPr lang="en-US" sz="3200" dirty="0" err="1"/>
              <a:t>createSelector</a:t>
            </a:r>
            <a:r>
              <a:rPr lang="en-US" sz="3200" dirty="0"/>
              <a:t> &amp; memo</a:t>
            </a:r>
            <a:endParaRPr lang="en-BE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C574D-62A1-FAFA-CEC6-D677A116AED8}"/>
              </a:ext>
            </a:extLst>
          </p:cNvPr>
          <p:cNvSpPr txBox="1"/>
          <p:nvPr/>
        </p:nvSpPr>
        <p:spPr>
          <a:xfrm>
            <a:off x="23688" y="5551017"/>
            <a:ext cx="11664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b="0" dirty="0"/>
              <a:t>Left: no </a:t>
            </a:r>
            <a:r>
              <a:rPr lang="en-US" sz="2000" b="0" dirty="0" err="1"/>
              <a:t>rerender</a:t>
            </a:r>
            <a:r>
              <a:rPr lang="en-US" sz="2000" b="0" dirty="0"/>
              <a:t>: earlier opened </a:t>
            </a:r>
            <a:r>
              <a:rPr lang="en-US" sz="2000" b="0" dirty="0" err="1"/>
              <a:t>projectMonth</a:t>
            </a:r>
            <a:br>
              <a:rPr lang="en-US" sz="2000" b="0" dirty="0"/>
            </a:br>
            <a:r>
              <a:rPr lang="en-US" sz="2000" b="0" dirty="0"/>
              <a:t>Middle: The opened </a:t>
            </a:r>
            <a:r>
              <a:rPr lang="en-US" sz="2000" b="0" dirty="0" err="1"/>
              <a:t>projectMonth</a:t>
            </a:r>
            <a:endParaRPr lang="en-US" sz="2000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0" dirty="0"/>
              <a:t>Right: Completely cached the collapsed </a:t>
            </a:r>
            <a:r>
              <a:rPr lang="en-US" sz="2000" b="0" dirty="0" err="1"/>
              <a:t>projectMonths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990209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useMemo</a:t>
            </a:r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&amp; </a:t>
            </a:r>
            <a:r>
              <a:rPr lang="en-US" sz="2800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createSelector</a:t>
            </a:r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&amp; memo</a:t>
            </a:r>
          </a:p>
          <a:p>
            <a:pPr algn="ctr"/>
            <a:r>
              <a:rPr lang="en-US" sz="2800" dirty="0">
                <a:solidFill>
                  <a:srgbClr val="D4D4D4"/>
                </a:solidFill>
                <a:latin typeface="Fira Code" panose="020B0809050000020004" pitchFamily="49" charset="0"/>
              </a:rPr>
              <a:t>18 months &amp; 718 projects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361277" y="3082730"/>
            <a:ext cx="66444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2nd with 38: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4th with 74: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all opened: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renavigate with all opened: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A431B-5DAA-337D-5BFA-E19F2033CAC2}"/>
              </a:ext>
            </a:extLst>
          </p:cNvPr>
          <p:cNvSpPr txBox="1"/>
          <p:nvPr/>
        </p:nvSpPr>
        <p:spPr>
          <a:xfrm>
            <a:off x="3367197" y="3059834"/>
            <a:ext cx="5457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150ms  170ms </a:t>
            </a:r>
            <a:endParaRPr lang="en-BE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05BD8-8DDB-B4F1-23C8-540A080DD13E}"/>
              </a:ext>
            </a:extLst>
          </p:cNvPr>
          <p:cNvSpPr txBox="1"/>
          <p:nvPr/>
        </p:nvSpPr>
        <p:spPr>
          <a:xfrm>
            <a:off x="3094892" y="4030456"/>
            <a:ext cx="5194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olidFill>
                  <a:srgbClr val="E6820E"/>
                </a:solidFill>
                <a:sym typeface="Wingdings" panose="05000000000000000000" pitchFamily="2" charset="2"/>
              </a:rPr>
              <a:t>304ms  311ms </a:t>
            </a:r>
            <a:endParaRPr lang="en-BE" dirty="0">
              <a:solidFill>
                <a:srgbClr val="E6820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E689C-1CBE-B20A-527F-649B71CB1DAE}"/>
              </a:ext>
            </a:extLst>
          </p:cNvPr>
          <p:cNvSpPr txBox="1"/>
          <p:nvPr/>
        </p:nvSpPr>
        <p:spPr>
          <a:xfrm>
            <a:off x="3179300" y="5026010"/>
            <a:ext cx="4197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3.4s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 140ms </a:t>
            </a:r>
            <a:endParaRPr lang="en-BE" dirty="0">
              <a:solidFill>
                <a:srgbClr val="FFFF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3D6466-238C-8D3B-B9EE-4541FD7A1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15059">
            <a:off x="7142945" y="2856129"/>
            <a:ext cx="295275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21D534-DC20-7DAB-85AA-7D8B04C733D4}"/>
              </a:ext>
            </a:extLst>
          </p:cNvPr>
          <p:cNvSpPr txBox="1"/>
          <p:nvPr/>
        </p:nvSpPr>
        <p:spPr>
          <a:xfrm>
            <a:off x="6265773" y="5975829"/>
            <a:ext cx="4197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4.4s  2.8s 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5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225051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7278D-41BD-3D84-631F-03F59C531B0C}"/>
              </a:ext>
            </a:extLst>
          </p:cNvPr>
          <p:cNvSpPr txBox="1"/>
          <p:nvPr/>
        </p:nvSpPr>
        <p:spPr>
          <a:xfrm>
            <a:off x="166835" y="2951946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The Goal: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Avoid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rerenders</a:t>
            </a: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 when just the filters change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pic>
        <p:nvPicPr>
          <p:cNvPr id="4100" name="Picture 4" descr="Success Kid / I Hate Sandcastles | Know Your Meme">
            <a:extLst>
              <a:ext uri="{FF2B5EF4-FFF2-40B4-BE49-F238E27FC236}">
                <a16:creationId xmlns:a16="http://schemas.microsoft.com/office/drawing/2014/main" id="{13FCA977-6A41-E21B-F769-BDE7B9569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95" y="1085944"/>
            <a:ext cx="10253610" cy="57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06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en-US" dirty="0"/>
              <a:t>Part 2: the meaty part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855342"/>
            <a:ext cx="1166427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More </a:t>
            </a:r>
            <a:r>
              <a:rPr lang="en-US" sz="4400" dirty="0" err="1"/>
              <a:t>projectMonths</a:t>
            </a:r>
            <a:r>
              <a:rPr lang="en-US" sz="4400" dirty="0"/>
              <a:t> optimalizations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Refactorings</a:t>
            </a:r>
            <a:endParaRPr lang="en-US" sz="36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Wonders of the </a:t>
            </a:r>
            <a:r>
              <a:rPr lang="en-US" sz="3200" dirty="0" err="1"/>
              <a:t>IFeature</a:t>
            </a:r>
            <a:endParaRPr lang="en-US" sz="32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Refactoring of the store</a:t>
            </a:r>
          </a:p>
          <a:p>
            <a:pPr lvl="1"/>
            <a:endParaRPr lang="en-US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Reselect </a:t>
            </a:r>
            <a:r>
              <a:rPr lang="en-US" sz="3600" b="1" dirty="0" err="1"/>
              <a:t>createSelector</a:t>
            </a:r>
            <a:endParaRPr lang="en-US" sz="36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b="1" dirty="0" err="1"/>
              <a:t>useMemo</a:t>
            </a:r>
            <a:r>
              <a:rPr lang="en-US" sz="3600" b="1" dirty="0"/>
              <a:t> &amp; memo</a:t>
            </a:r>
          </a:p>
          <a:p>
            <a:endParaRPr lang="en-US" sz="4400" dirty="0"/>
          </a:p>
        </p:txBody>
      </p:sp>
      <p:pic>
        <p:nvPicPr>
          <p:cNvPr id="1026" name="Picture 2" descr="Download Cool Cat With Sunglasses Wallpaper | Wallpapers.com">
            <a:extLst>
              <a:ext uri="{FF2B5EF4-FFF2-40B4-BE49-F238E27FC236}">
                <a16:creationId xmlns:a16="http://schemas.microsoft.com/office/drawing/2014/main" id="{54A170D0-CDE7-8D05-140E-3E069071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575" y="3254218"/>
            <a:ext cx="465328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12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145449" y="1583101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200" dirty="0"/>
              <a:t>So… </a:t>
            </a:r>
            <a:r>
              <a:rPr lang="fr-BE" sz="3200" dirty="0" err="1"/>
              <a:t>What</a:t>
            </a:r>
            <a:r>
              <a:rPr lang="fr-BE" sz="3200" dirty="0"/>
              <a:t> about initial page </a:t>
            </a:r>
            <a:r>
              <a:rPr lang="fr-BE" sz="3200" dirty="0" err="1"/>
              <a:t>load</a:t>
            </a:r>
            <a:r>
              <a:rPr lang="fr-BE" sz="3200" dirty="0"/>
              <a:t>?</a:t>
            </a:r>
          </a:p>
          <a:p>
            <a:pPr algn="ctr"/>
            <a:r>
              <a:rPr lang="fr-BE" sz="3200" dirty="0"/>
              <a:t>The application starts </a:t>
            </a:r>
            <a:r>
              <a:rPr lang="fr-BE" sz="3200" dirty="0" err="1"/>
              <a:t>with</a:t>
            </a:r>
            <a:r>
              <a:rPr lang="fr-BE" sz="3200" dirty="0"/>
              <a:t> the </a:t>
            </a:r>
            <a:r>
              <a:rPr lang="fr-BE" sz="3200" dirty="0" err="1"/>
              <a:t>projectMonths</a:t>
            </a:r>
            <a:r>
              <a:rPr lang="fr-BE" sz="3200" dirty="0"/>
              <a:t> screen…</a:t>
            </a:r>
            <a:endParaRPr lang="en-BE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28579-1162-4CFE-D463-96D659399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28267"/>
            <a:ext cx="12192000" cy="2753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2CB8E6-02BC-D8CE-864C-C35EFD6448D6}"/>
              </a:ext>
            </a:extLst>
          </p:cNvPr>
          <p:cNvSpPr txBox="1"/>
          <p:nvPr/>
        </p:nvSpPr>
        <p:spPr>
          <a:xfrm>
            <a:off x="0" y="604895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0" dirty="0"/>
              <a:t>There comes our little holiday dependency lurking again</a:t>
            </a:r>
          </a:p>
        </p:txBody>
      </p:sp>
    </p:spTree>
    <p:extLst>
      <p:ext uri="{BB962C8B-B14F-4D97-AF65-F5344CB8AC3E}">
        <p14:creationId xmlns:p14="http://schemas.microsoft.com/office/powerpoint/2010/main" val="31575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Take</a:t>
            </a:r>
            <a:r>
              <a:rPr lang="fr-BE" dirty="0"/>
              <a:t> </a:t>
            </a:r>
            <a:r>
              <a:rPr lang="fr-BE" dirty="0" err="1"/>
              <a:t>Aways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D592D-3B3A-9042-EC90-370229DA34BB}"/>
              </a:ext>
            </a:extLst>
          </p:cNvPr>
          <p:cNvSpPr txBox="1"/>
          <p:nvPr/>
        </p:nvSpPr>
        <p:spPr>
          <a:xfrm>
            <a:off x="145448" y="1711899"/>
            <a:ext cx="1188558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Depend on as little as possible</a:t>
            </a:r>
            <a:b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Components should rely on their minimum requirements of state and props only</a:t>
            </a:r>
            <a:br>
              <a:rPr lang="en-US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Prefer props only for low level components</a:t>
            </a:r>
            <a:endParaRPr lang="en-US" sz="2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D4D4D4"/>
                </a:solidFill>
                <a:latin typeface="Fira Code" panose="020B0809050000020004" pitchFamily="49" charset="0"/>
              </a:rPr>
              <a:t>Cache expensive calculations</a:t>
            </a:r>
            <a:br>
              <a:rPr lang="en-US" sz="3600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400" dirty="0" err="1">
                <a:solidFill>
                  <a:srgbClr val="D4D4D4"/>
                </a:solidFill>
                <a:latin typeface="Fira Code" panose="020B0809050000020004" pitchFamily="49" charset="0"/>
              </a:rPr>
              <a:t>createSelector</a:t>
            </a:r>
            <a:r>
              <a:rPr lang="en-US" sz="2400" dirty="0">
                <a:solidFill>
                  <a:srgbClr val="D4D4D4"/>
                </a:solidFill>
                <a:latin typeface="Fira Code" panose="020B0809050000020004" pitchFamily="49" charset="0"/>
              </a:rPr>
              <a:t>, </a:t>
            </a:r>
            <a:r>
              <a:rPr lang="en-US" sz="2400" dirty="0" err="1">
                <a:solidFill>
                  <a:srgbClr val="D4D4D4"/>
                </a:solidFill>
                <a:latin typeface="Fira Code" panose="020B0809050000020004" pitchFamily="49" charset="0"/>
              </a:rPr>
              <a:t>useMemo</a:t>
            </a:r>
            <a:r>
              <a:rPr lang="en-US" sz="2400" dirty="0">
                <a:solidFill>
                  <a:srgbClr val="D4D4D4"/>
                </a:solidFill>
                <a:latin typeface="Fira Code" panose="020B0809050000020004" pitchFamily="49" charset="0"/>
              </a:rPr>
              <a:t> &amp; memo are your friends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Fallback to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console.time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&amp; &lt;Profiler /&gt;</a:t>
            </a:r>
            <a:b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Fira Code" panose="020B0809050000020004" pitchFamily="49" charset="0"/>
              </a:rPr>
              <a:t>For lower level profiling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895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Take</a:t>
            </a:r>
            <a:r>
              <a:rPr lang="fr-BE" dirty="0"/>
              <a:t> </a:t>
            </a:r>
            <a:r>
              <a:rPr lang="fr-BE" dirty="0" err="1"/>
              <a:t>Aways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31F3E-B96F-1FAF-B8DB-2876F2E36E2F}"/>
              </a:ext>
            </a:extLst>
          </p:cNvPr>
          <p:cNvSpPr txBox="1"/>
          <p:nvPr/>
        </p:nvSpPr>
        <p:spPr>
          <a:xfrm>
            <a:off x="166835" y="2139151"/>
            <a:ext cx="11858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Overall structure and code quality has improved due to the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refactorings</a:t>
            </a: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 needed to realize the performance targets 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565C3A-5E10-8AF8-CC7F-C2EC55EEED1A}"/>
              </a:ext>
            </a:extLst>
          </p:cNvPr>
          <p:cNvSpPr txBox="1"/>
          <p:nvPr/>
        </p:nvSpPr>
        <p:spPr>
          <a:xfrm>
            <a:off x="145449" y="3944813"/>
            <a:ext cx="118583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More components with finer grained purpose result in a clearer component hierarchy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4D4D4"/>
                </a:solidFill>
                <a:latin typeface="Fira Code" panose="020B0809050000020004" pitchFamily="49" charset="0"/>
              </a:rPr>
              <a:t>Improved folder structure to group components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Components now depend only on what they need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4D4D4"/>
                </a:solidFill>
                <a:latin typeface="Fira Code" panose="020B0809050000020004" pitchFamily="49" charset="0"/>
              </a:rPr>
              <a:t>Complexity has increased but it is hidden away in hooks and selectors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47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Take</a:t>
            </a:r>
            <a:r>
              <a:rPr lang="fr-BE" dirty="0"/>
              <a:t> </a:t>
            </a:r>
            <a:r>
              <a:rPr lang="fr-BE" dirty="0" err="1"/>
              <a:t>Aways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D592D-3B3A-9042-EC90-370229DA34BB}"/>
              </a:ext>
            </a:extLst>
          </p:cNvPr>
          <p:cNvSpPr txBox="1"/>
          <p:nvPr/>
        </p:nvSpPr>
        <p:spPr>
          <a:xfrm>
            <a:off x="145449" y="3109185"/>
            <a:ext cx="118855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i="1" dirty="0"/>
              <a:t>”Weeks of coding can save you hours of planning.“</a:t>
            </a:r>
            <a:br>
              <a:rPr lang="en-US" sz="3200" dirty="0"/>
            </a:br>
            <a:r>
              <a:rPr lang="en-US" sz="3200" dirty="0"/>
              <a:t>-- Fred Brooks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31F3E-B96F-1FAF-B8DB-2876F2E36E2F}"/>
              </a:ext>
            </a:extLst>
          </p:cNvPr>
          <p:cNvSpPr txBox="1"/>
          <p:nvPr/>
        </p:nvSpPr>
        <p:spPr>
          <a:xfrm>
            <a:off x="145449" y="1681951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The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IFeature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0021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BREAK</a:t>
            </a:r>
            <a:endParaRPr lang="en-BE" dirty="0"/>
          </a:p>
        </p:txBody>
      </p:sp>
      <p:pic>
        <p:nvPicPr>
          <p:cNvPr id="8194" name="Picture 2" descr="We Need To Go Deeper | Know Your Meme">
            <a:extLst>
              <a:ext uri="{FF2B5EF4-FFF2-40B4-BE49-F238E27FC236}">
                <a16:creationId xmlns:a16="http://schemas.microsoft.com/office/drawing/2014/main" id="{48F6A2DF-B118-FBD7-69BA-FE0CD8015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471" y="1583101"/>
            <a:ext cx="4616467" cy="502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98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Optimalizations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D592D-3B3A-9042-EC90-370229DA34BB}"/>
              </a:ext>
            </a:extLst>
          </p:cNvPr>
          <p:cNvSpPr txBox="1"/>
          <p:nvPr/>
        </p:nvSpPr>
        <p:spPr>
          <a:xfrm>
            <a:off x="145448" y="1711899"/>
            <a:ext cx="1188558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Web Worker to delegate work</a:t>
            </a:r>
          </a:p>
          <a:p>
            <a:endParaRPr lang="en-US" sz="3600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useCallback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for caching event handlers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Avoid inline styling created in render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Components without props can be cached</a:t>
            </a:r>
          </a:p>
        </p:txBody>
      </p:sp>
    </p:spTree>
    <p:extLst>
      <p:ext uri="{BB962C8B-B14F-4D97-AF65-F5344CB8AC3E}">
        <p14:creationId xmlns:p14="http://schemas.microsoft.com/office/powerpoint/2010/main" val="160607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8" y="722208"/>
            <a:ext cx="11865041" cy="860893"/>
          </a:xfrm>
        </p:spPr>
        <p:txBody>
          <a:bodyPr>
            <a:normAutofit/>
          </a:bodyPr>
          <a:lstStyle/>
          <a:p>
            <a:r>
              <a:rPr lang="fr-BE" dirty="0"/>
              <a:t>The </a:t>
            </a:r>
            <a:r>
              <a:rPr lang="fr-BE" dirty="0" err="1"/>
              <a:t>survivors</a:t>
            </a:r>
            <a:endParaRPr lang="en-BE" dirty="0"/>
          </a:p>
        </p:txBody>
      </p:sp>
      <p:pic>
        <p:nvPicPr>
          <p:cNvPr id="1026" name="Picture 2" descr="40 Of The Funniest Sleeping Memes Ever | Bored Panda">
            <a:extLst>
              <a:ext uri="{FF2B5EF4-FFF2-40B4-BE49-F238E27FC236}">
                <a16:creationId xmlns:a16="http://schemas.microsoft.com/office/drawing/2014/main" id="{0A55CE64-DA84-F6C7-74C6-55EC7E47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424" y="1661268"/>
            <a:ext cx="5135152" cy="47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243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09F0B-AFF6-29B3-137E-952F05E782FB}"/>
              </a:ext>
            </a:extLst>
          </p:cNvPr>
          <p:cNvSpPr txBox="1"/>
          <p:nvPr/>
        </p:nvSpPr>
        <p:spPr>
          <a:xfrm>
            <a:off x="166835" y="2966221"/>
            <a:ext cx="1185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Let’s take care of this holiday nonsense once and for all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57D705-1804-5C2C-1F39-582BDD0A92E1}"/>
              </a:ext>
            </a:extLst>
          </p:cNvPr>
          <p:cNvSpPr txBox="1"/>
          <p:nvPr/>
        </p:nvSpPr>
        <p:spPr>
          <a:xfrm>
            <a:off x="166835" y="3848087"/>
            <a:ext cx="11858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will obviously </a:t>
            </a:r>
            <a:r>
              <a:rPr lang="en-US" sz="2000" b="1" dirty="0"/>
              <a:t>not</a:t>
            </a:r>
            <a:r>
              <a:rPr lang="en-US" sz="2000" dirty="0"/>
              <a:t> write the 200 lines it would take to implement this manually </a:t>
            </a:r>
          </a:p>
        </p:txBody>
      </p:sp>
    </p:spTree>
    <p:extLst>
      <p:ext uri="{BB962C8B-B14F-4D97-AF65-F5344CB8AC3E}">
        <p14:creationId xmlns:p14="http://schemas.microsoft.com/office/powerpoint/2010/main" val="279908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879716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34E86-AF65-0806-EFF7-E9934A57E364}"/>
              </a:ext>
            </a:extLst>
          </p:cNvPr>
          <p:cNvSpPr txBox="1"/>
          <p:nvPr/>
        </p:nvSpPr>
        <p:spPr>
          <a:xfrm>
            <a:off x="166835" y="1661403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Web Worker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1F7FD-B910-F4FB-B5A1-7E93F1D3F7F1}"/>
              </a:ext>
            </a:extLst>
          </p:cNvPr>
          <p:cNvSpPr txBox="1"/>
          <p:nvPr/>
        </p:nvSpPr>
        <p:spPr>
          <a:xfrm>
            <a:off x="166834" y="2645668"/>
            <a:ext cx="1187971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D4D4D4"/>
                </a:solidFill>
                <a:latin typeface="Fira Code" panose="020B0809050000020004" pitchFamily="49" charset="0"/>
              </a:rPr>
              <a:t>R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un scripts in a background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Without interfering with the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Perform I/O with fetch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Send messages using event handlers</a:t>
            </a:r>
          </a:p>
        </p:txBody>
      </p:sp>
    </p:spTree>
    <p:extLst>
      <p:ext uri="{BB962C8B-B14F-4D97-AF65-F5344CB8AC3E}">
        <p14:creationId xmlns:p14="http://schemas.microsoft.com/office/powerpoint/2010/main" val="244903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</p:spTree>
    <p:extLst>
      <p:ext uri="{BB962C8B-B14F-4D97-AF65-F5344CB8AC3E}">
        <p14:creationId xmlns:p14="http://schemas.microsoft.com/office/powerpoint/2010/main" val="281118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en-US" dirty="0"/>
              <a:t>Part 3: Going beyond 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855342"/>
            <a:ext cx="116642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More </a:t>
            </a:r>
            <a:r>
              <a:rPr lang="en-US" sz="4400" dirty="0" err="1"/>
              <a:t>projectMonths</a:t>
            </a:r>
            <a:r>
              <a:rPr lang="en-US" sz="4400" dirty="0"/>
              <a:t> optimalizations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Web Worker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&lt;Profiler /&gt;</a:t>
            </a:r>
          </a:p>
          <a:p>
            <a:pPr lvl="1"/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Other low level tools</a:t>
            </a:r>
          </a:p>
        </p:txBody>
      </p:sp>
    </p:spTree>
    <p:extLst>
      <p:ext uri="{BB962C8B-B14F-4D97-AF65-F5344CB8AC3E}">
        <p14:creationId xmlns:p14="http://schemas.microsoft.com/office/powerpoint/2010/main" val="3045850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879716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261B2-3C04-49D5-07AA-83A689CE6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650" y="2362233"/>
            <a:ext cx="6633462" cy="4096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34E86-AF65-0806-EFF7-E9934A57E364}"/>
              </a:ext>
            </a:extLst>
          </p:cNvPr>
          <p:cNvSpPr txBox="1"/>
          <p:nvPr/>
        </p:nvSpPr>
        <p:spPr>
          <a:xfrm>
            <a:off x="166835" y="1661403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render happened before the first result was in</a:t>
            </a:r>
          </a:p>
        </p:txBody>
      </p:sp>
      <p:pic>
        <p:nvPicPr>
          <p:cNvPr id="6152" name="Picture 8" descr="Crying Emoji transparent PNG - StickPNG">
            <a:extLst>
              <a:ext uri="{FF2B5EF4-FFF2-40B4-BE49-F238E27FC236}">
                <a16:creationId xmlns:a16="http://schemas.microsoft.com/office/drawing/2014/main" id="{C6ECB405-6EC3-942D-4D20-3E82407B6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908" y="1483793"/>
            <a:ext cx="878440" cy="87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2811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94" y="572644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5122" name="Picture 2" descr="Why You Little!! by JustSomePainter11 on DeviantArt | The simpsons, Best  funny pictures, Cartoon pics">
            <a:extLst>
              <a:ext uri="{FF2B5EF4-FFF2-40B4-BE49-F238E27FC236}">
                <a16:creationId xmlns:a16="http://schemas.microsoft.com/office/drawing/2014/main" id="{C67C223B-7DC0-8FA2-BD6D-AE8FE3178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843" y="2539544"/>
            <a:ext cx="5216313" cy="391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E1A81B-1E2A-AEB7-24BC-60D70F0C9074}"/>
              </a:ext>
            </a:extLst>
          </p:cNvPr>
          <p:cNvSpPr txBox="1"/>
          <p:nvPr/>
        </p:nvSpPr>
        <p:spPr>
          <a:xfrm>
            <a:off x="166834" y="1433537"/>
            <a:ext cx="1185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holiday performance issue persists…</a:t>
            </a:r>
          </a:p>
        </p:txBody>
      </p:sp>
    </p:spTree>
    <p:extLst>
      <p:ext uri="{BB962C8B-B14F-4D97-AF65-F5344CB8AC3E}">
        <p14:creationId xmlns:p14="http://schemas.microsoft.com/office/powerpoint/2010/main" val="164562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879716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76D16-1009-3B2D-C885-01EE499FE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92" y="2607974"/>
            <a:ext cx="5243704" cy="3702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D9CB69-205D-096C-67F3-1A7CFB75F6CA}"/>
              </a:ext>
            </a:extLst>
          </p:cNvPr>
          <p:cNvSpPr txBox="1"/>
          <p:nvPr/>
        </p:nvSpPr>
        <p:spPr>
          <a:xfrm>
            <a:off x="166835" y="1661403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 swear this works on the production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ED8DA9-C6C8-752E-F8B7-0AA8AF09B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7578" y="1383136"/>
            <a:ext cx="1033169" cy="1083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119A96-3A9A-2FD3-1D05-E3D9F7AD579B}"/>
              </a:ext>
            </a:extLst>
          </p:cNvPr>
          <p:cNvSpPr txBox="1"/>
          <p:nvPr/>
        </p:nvSpPr>
        <p:spPr>
          <a:xfrm>
            <a:off x="5790362" y="4925892"/>
            <a:ext cx="6234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first result is returned as it is calculated</a:t>
            </a:r>
            <a:br>
              <a:rPr lang="en-US" sz="2800" dirty="0"/>
            </a:br>
            <a:r>
              <a:rPr lang="en-US" sz="2800" dirty="0"/>
              <a:t>The rest is sent in batch after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7722A-2E18-C4BF-5B3D-87DE06AC3C3C}"/>
              </a:ext>
            </a:extLst>
          </p:cNvPr>
          <p:cNvSpPr txBox="1"/>
          <p:nvPr/>
        </p:nvSpPr>
        <p:spPr>
          <a:xfrm>
            <a:off x="5790361" y="2939375"/>
            <a:ext cx="62348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don’t know why there are now two renders. </a:t>
            </a:r>
            <a:r>
              <a:rPr lang="en-US" sz="1600" dirty="0"/>
              <a:t>I don’t want to talk about it :)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74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94" y="572644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1A81B-1E2A-AEB7-24BC-60D70F0C9074}"/>
              </a:ext>
            </a:extLst>
          </p:cNvPr>
          <p:cNvSpPr txBox="1"/>
          <p:nvPr/>
        </p:nvSpPr>
        <p:spPr>
          <a:xfrm>
            <a:off x="166834" y="1433537"/>
            <a:ext cx="1185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 figured it out…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96042-CA20-02C0-ACD2-EBA775798280}"/>
              </a:ext>
            </a:extLst>
          </p:cNvPr>
          <p:cNvSpPr txBox="1"/>
          <p:nvPr/>
        </p:nvSpPr>
        <p:spPr>
          <a:xfrm>
            <a:off x="207094" y="2597173"/>
            <a:ext cx="11400285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useDocumentTitle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projectMonthsList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console.log(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ProjectMonthsLists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 render'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projectMonths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useSelector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((state: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ConfacState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state.projectsMonth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uniqueMonths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projectMonths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.map(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projectMonth.month.format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ProjectMonthsListFilterOpenMonthsFormat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.filter((month, index,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arr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arr.indexOf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(month) === index)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.sort((a, b)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b.localeCompare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(a));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console.log(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ProjectMonthsLists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 render'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836557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94" y="572644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Profiler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C4C2F-8BE7-2626-E1ED-D28D26A9B451}"/>
              </a:ext>
            </a:extLst>
          </p:cNvPr>
          <p:cNvSpPr txBox="1"/>
          <p:nvPr/>
        </p:nvSpPr>
        <p:spPr>
          <a:xfrm>
            <a:off x="207094" y="2398127"/>
            <a:ext cx="11818070" cy="35394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render(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App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Profiler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Fira Code" panose="020B0809050000020004" pitchFamily="49" charset="0"/>
              </a:rPr>
              <a:t>id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"Navigation"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Fira Code" panose="020B0809050000020004" pitchFamily="49" charset="0"/>
              </a:rPr>
              <a:t>onRender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{callback}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Navigation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Fira Code" panose="020B0809050000020004" pitchFamily="49" charset="0"/>
              </a:rPr>
              <a:t>{...props}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 /&gt;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Profiler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Main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Fira Code" panose="020B0809050000020004" pitchFamily="49" charset="0"/>
              </a:rPr>
              <a:t>{...props}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F44747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App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22872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00" y="838705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PROFILER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3006883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C1D6F5-7B04-1284-809C-AC773F3D550B}"/>
              </a:ext>
            </a:extLst>
          </p:cNvPr>
          <p:cNvSpPr txBox="1"/>
          <p:nvPr/>
        </p:nvSpPr>
        <p:spPr>
          <a:xfrm>
            <a:off x="263863" y="1768465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Collapsed </a:t>
            </a:r>
            <a:r>
              <a:rPr lang="en-US" sz="3200" dirty="0" err="1"/>
              <a:t>ProjectMonth</a:t>
            </a:r>
            <a:r>
              <a:rPr lang="en-US" sz="3200" dirty="0"/>
              <a:t> Badges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9396917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PROFILER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08D9C-FE82-3CF7-1472-C42B3EA6D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12174165" cy="2180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80AC0-8158-A81C-8AF1-93AF17D299A2}"/>
              </a:ext>
            </a:extLst>
          </p:cNvPr>
          <p:cNvSpPr txBox="1"/>
          <p:nvPr/>
        </p:nvSpPr>
        <p:spPr>
          <a:xfrm>
            <a:off x="175752" y="1742722"/>
            <a:ext cx="118583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Low Level Profiling of</a:t>
            </a:r>
          </a:p>
          <a:p>
            <a:pPr algn="ctr"/>
            <a:r>
              <a:rPr lang="en-US" sz="3200" dirty="0"/>
              <a:t>the </a:t>
            </a:r>
            <a:r>
              <a:rPr lang="en-US" sz="3200" dirty="0" err="1"/>
              <a:t>ProjectMonthListCollapsed</a:t>
            </a:r>
            <a:r>
              <a:rPr lang="en-US" sz="3200" dirty="0"/>
              <a:t> Badges</a:t>
            </a:r>
          </a:p>
        </p:txBody>
      </p:sp>
    </p:spTree>
    <p:extLst>
      <p:ext uri="{BB962C8B-B14F-4D97-AF65-F5344CB8AC3E}">
        <p14:creationId xmlns:p14="http://schemas.microsoft.com/office/powerpoint/2010/main" val="2467760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PROFILER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80AC0-8158-A81C-8AF1-93AF17D299A2}"/>
              </a:ext>
            </a:extLst>
          </p:cNvPr>
          <p:cNvSpPr txBox="1"/>
          <p:nvPr/>
        </p:nvSpPr>
        <p:spPr>
          <a:xfrm>
            <a:off x="175752" y="1742722"/>
            <a:ext cx="1185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Aggregated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CBA941-696E-D6D2-5B2F-D472C71FE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7" y="2912272"/>
            <a:ext cx="12152006" cy="148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20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1204451"/>
            <a:ext cx="11542512" cy="860893"/>
          </a:xfrm>
        </p:spPr>
        <p:txBody>
          <a:bodyPr>
            <a:normAutofit fontScale="90000"/>
          </a:bodyPr>
          <a:lstStyle/>
          <a:p>
            <a:r>
              <a:rPr lang="fr-BE" dirty="0"/>
              <a:t>Profiler</a:t>
            </a:r>
            <a:br>
              <a:rPr lang="fr-BE" dirty="0"/>
            </a:br>
            <a:r>
              <a:rPr lang="fr-BE" dirty="0" err="1"/>
              <a:t>Icons</a:t>
            </a:r>
            <a:r>
              <a:rPr lang="fr-BE" dirty="0"/>
              <a:t> &amp; Badges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D592D-3B3A-9042-EC90-370229DA34BB}"/>
              </a:ext>
            </a:extLst>
          </p:cNvPr>
          <p:cNvSpPr txBox="1"/>
          <p:nvPr/>
        </p:nvSpPr>
        <p:spPr>
          <a:xfrm>
            <a:off x="145449" y="2551837"/>
            <a:ext cx="1188558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Revert to basic html components</a:t>
            </a:r>
          </a:p>
          <a:p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Avoid inline styling created in render</a:t>
            </a:r>
          </a:p>
          <a:p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Components without props can be cached</a:t>
            </a:r>
          </a:p>
        </p:txBody>
      </p:sp>
    </p:spTree>
    <p:extLst>
      <p:ext uri="{BB962C8B-B14F-4D97-AF65-F5344CB8AC3E}">
        <p14:creationId xmlns:p14="http://schemas.microsoft.com/office/powerpoint/2010/main" val="41629598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22286C4-76F3-9F2A-9798-32DBFC880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608" y="838705"/>
            <a:ext cx="7459267" cy="562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ylo Ren's &quot;More, More!&quot; | Know Your Meme">
            <a:extLst>
              <a:ext uri="{FF2B5EF4-FFF2-40B4-BE49-F238E27FC236}">
                <a16:creationId xmlns:a16="http://schemas.microsoft.com/office/drawing/2014/main" id="{88431968-1342-EAF6-76B5-234174FA4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2" y="1267612"/>
            <a:ext cx="8472755" cy="476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6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en-US"/>
              <a:t>Menu: SOLD </a:t>
            </a:r>
            <a:r>
              <a:rPr lang="en-US" dirty="0"/>
              <a:t>OUT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855342"/>
            <a:ext cx="116642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Pagination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Partial data 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Debouncing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Virtualization &amp; Infinite scroll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/>
              <a:t>Suspense </a:t>
            </a:r>
            <a:r>
              <a:rPr lang="en-US" sz="4000" dirty="0"/>
              <a:t>&amp; </a:t>
            </a:r>
            <a:r>
              <a:rPr lang="en-US" sz="4800" dirty="0" err="1"/>
              <a:t>useDeferredValue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F91C0D-9CE7-836F-6952-B040607F6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6578" y="2011832"/>
            <a:ext cx="974006" cy="841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3B84CB-411C-B5EF-DB83-1EFA40714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906" y="2852974"/>
            <a:ext cx="974006" cy="84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724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642" y="431823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Other</a:t>
            </a:r>
            <a:r>
              <a:rPr lang="fr-BE" dirty="0"/>
              <a:t> Tools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1348800"/>
            <a:ext cx="1166427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useCallback</a:t>
            </a:r>
            <a:r>
              <a:rPr lang="en-US" sz="3200" dirty="0"/>
              <a:t>: </a:t>
            </a:r>
            <a:br>
              <a:rPr lang="en-US" sz="3200" dirty="0"/>
            </a:br>
            <a:r>
              <a:rPr lang="en-US" sz="3200" dirty="0"/>
              <a:t>To have a fixed event handler function </a:t>
            </a:r>
            <a:r>
              <a:rPr lang="en-US" sz="2400" dirty="0"/>
              <a:t>(see </a:t>
            </a:r>
            <a:r>
              <a:rPr lang="en-US" sz="2400" dirty="0" err="1"/>
              <a:t>Icon.tsx</a:t>
            </a:r>
            <a:r>
              <a:rPr lang="en-US" sz="2400" dirty="0"/>
              <a:t>)</a:t>
            </a:r>
            <a:endParaRPr lang="en-US" sz="3200" dirty="0"/>
          </a:p>
          <a:p>
            <a:endParaRPr lang="en-US" sz="3200" dirty="0"/>
          </a:p>
          <a:p>
            <a:r>
              <a:rPr lang="en-US" sz="3200" b="1" dirty="0" err="1"/>
              <a:t>useWhyDidIUpdate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en-US" sz="3200" dirty="0"/>
              <a:t>Present in many </a:t>
            </a:r>
            <a:r>
              <a:rPr lang="en-US" sz="3200" dirty="0" err="1"/>
              <a:t>npm</a:t>
            </a:r>
            <a:r>
              <a:rPr lang="en-US" sz="3200" dirty="0"/>
              <a:t> React hook-collections</a:t>
            </a:r>
          </a:p>
          <a:p>
            <a:endParaRPr lang="en-US" sz="3200" dirty="0"/>
          </a:p>
          <a:p>
            <a:r>
              <a:rPr lang="en-US" sz="3200" b="1" dirty="0" err="1"/>
              <a:t>useDebugValue</a:t>
            </a:r>
            <a:r>
              <a:rPr lang="en-US" sz="2400" dirty="0"/>
              <a:t>(value, format | </a:t>
            </a:r>
            <a:r>
              <a:rPr lang="en-US" sz="2400" dirty="0" err="1"/>
              <a:t>formatFn</a:t>
            </a:r>
            <a:r>
              <a:rPr lang="en-US" sz="2400" dirty="0"/>
              <a:t>?)</a:t>
            </a:r>
            <a:br>
              <a:rPr lang="en-US" sz="3200" dirty="0"/>
            </a:br>
            <a:r>
              <a:rPr lang="en-US" sz="3200" dirty="0"/>
              <a:t>Can be used in custom hooks.</a:t>
            </a:r>
          </a:p>
        </p:txBody>
      </p:sp>
    </p:spTree>
    <p:extLst>
      <p:ext uri="{BB962C8B-B14F-4D97-AF65-F5344CB8AC3E}">
        <p14:creationId xmlns:p14="http://schemas.microsoft.com/office/powerpoint/2010/main" val="42503718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642" y="431823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Other</a:t>
            </a:r>
            <a:r>
              <a:rPr lang="fr-BE" dirty="0"/>
              <a:t> Tools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1348800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useDeferredValue</a:t>
            </a:r>
            <a:endParaRPr lang="en-US" sz="3200" b="1" dirty="0"/>
          </a:p>
          <a:p>
            <a:r>
              <a:rPr lang="en-US" sz="3200" dirty="0"/>
              <a:t>a React Hook that lets you defer updating a part of the UI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BA32D-AB5B-8689-1BED-C94B2DC69B6F}"/>
              </a:ext>
            </a:extLst>
          </p:cNvPr>
          <p:cNvSpPr txBox="1"/>
          <p:nvPr/>
        </p:nvSpPr>
        <p:spPr>
          <a:xfrm>
            <a:off x="263862" y="2918129"/>
            <a:ext cx="1134593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Showing</a:t>
            </a:r>
            <a:r>
              <a:rPr lang="en-US" b="1" i="0" dirty="0">
                <a:effectLst/>
                <a:latin typeface="Optimistic Display"/>
              </a:rPr>
              <a:t> </a:t>
            </a:r>
            <a:r>
              <a:rPr lang="en-US" sz="3200" dirty="0"/>
              <a:t>stale content while fresh content is loading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Indicating that the content is stale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Deferring re-rendering for a part of the UI 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55228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166" y="1260924"/>
            <a:ext cx="11542512" cy="860893"/>
          </a:xfrm>
        </p:spPr>
        <p:txBody>
          <a:bodyPr>
            <a:normAutofit fontScale="90000"/>
          </a:bodyPr>
          <a:lstStyle/>
          <a:p>
            <a:r>
              <a:rPr lang="fr-BE" dirty="0"/>
              <a:t>The Future of </a:t>
            </a:r>
            <a:r>
              <a:rPr lang="fr-BE" dirty="0" err="1"/>
              <a:t>confac</a:t>
            </a:r>
            <a:r>
              <a:rPr lang="fr-BE" dirty="0"/>
              <a:t>?</a:t>
            </a:r>
            <a:br>
              <a:rPr lang="fr-BE" dirty="0"/>
            </a:br>
            <a:r>
              <a:rPr lang="fr-BE" dirty="0" err="1"/>
              <a:t>Technical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346056" y="2953470"/>
            <a:ext cx="1166427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dirty="0">
                <a:solidFill>
                  <a:srgbClr val="6796E6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A redesign of the store structure</a:t>
            </a:r>
          </a:p>
          <a:p>
            <a:r>
              <a:rPr lang="en-US" sz="3600" b="0" dirty="0">
                <a:solidFill>
                  <a:srgbClr val="6796E6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A rethinking of the </a:t>
            </a:r>
            <a:r>
              <a:rPr lang="en-US" sz="36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`feature`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6796E6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createSelector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 at the highest level</a:t>
            </a:r>
          </a:p>
          <a:p>
            <a:pPr marL="571500" indent="-571500">
              <a:buFontTx/>
              <a:buChar char="-"/>
            </a:pP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Extract selectors in custom hooks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pPr algn="ctr"/>
            <a:r>
              <a:rPr lang="en-US" sz="2400" dirty="0">
                <a:solidFill>
                  <a:srgbClr val="D4D4D4"/>
                </a:solidFill>
                <a:latin typeface="Fira Code" panose="020B0809050000020004" pitchFamily="49" charset="0"/>
              </a:rPr>
              <a:t>And then wait for the next performance issue…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498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247" y="1239610"/>
            <a:ext cx="11542512" cy="860893"/>
          </a:xfrm>
        </p:spPr>
        <p:txBody>
          <a:bodyPr>
            <a:normAutofit fontScale="90000"/>
          </a:bodyPr>
          <a:lstStyle/>
          <a:p>
            <a:r>
              <a:rPr lang="fr-BE" dirty="0"/>
              <a:t>The Future of </a:t>
            </a:r>
            <a:r>
              <a:rPr lang="fr-BE" dirty="0" err="1"/>
              <a:t>confac</a:t>
            </a:r>
            <a:r>
              <a:rPr lang="fr-BE" dirty="0"/>
              <a:t>?</a:t>
            </a:r>
            <a:br>
              <a:rPr lang="fr-BE" dirty="0"/>
            </a:br>
            <a:r>
              <a:rPr lang="fr-BE" dirty="0" err="1"/>
              <a:t>Functional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2337021"/>
            <a:ext cx="116642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Consultant single source of truth?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Skill Matrix </a:t>
            </a:r>
            <a:r>
              <a:rPr lang="en-US" sz="3600" dirty="0" err="1"/>
              <a:t>bijwerken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zoeken</a:t>
            </a:r>
            <a:endParaRPr lang="en-US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Downloaden</a:t>
            </a:r>
            <a:r>
              <a:rPr lang="en-US" sz="3600" dirty="0"/>
              <a:t> </a:t>
            </a:r>
            <a:r>
              <a:rPr lang="en-US" sz="3600" dirty="0" err="1"/>
              <a:t>documenten</a:t>
            </a:r>
            <a:endParaRPr lang="en-US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Indienen</a:t>
            </a:r>
            <a:r>
              <a:rPr lang="en-US" sz="3600" dirty="0"/>
              <a:t> </a:t>
            </a:r>
            <a:r>
              <a:rPr lang="en-US" sz="3600" dirty="0" err="1"/>
              <a:t>ziekte</a:t>
            </a:r>
            <a:r>
              <a:rPr lang="en-US" sz="3600" dirty="0"/>
              <a:t> </a:t>
            </a:r>
            <a:r>
              <a:rPr lang="en-US" sz="3600" dirty="0" err="1"/>
              <a:t>dagen</a:t>
            </a:r>
            <a:endParaRPr lang="en-US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Bekijken</a:t>
            </a:r>
            <a:r>
              <a:rPr lang="en-US" sz="3600" dirty="0"/>
              <a:t> </a:t>
            </a:r>
            <a:r>
              <a:rPr lang="en-US" sz="3600" dirty="0" err="1"/>
              <a:t>projecten</a:t>
            </a:r>
            <a:r>
              <a:rPr lang="en-US" sz="3600" dirty="0"/>
              <a:t> </a:t>
            </a:r>
            <a:r>
              <a:rPr lang="en-US" sz="3600" dirty="0" err="1"/>
              <a:t>andere</a:t>
            </a:r>
            <a:r>
              <a:rPr lang="en-US" sz="3600" dirty="0"/>
              <a:t> consultants (tech stack, …)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63184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948107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And that’s really it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3866B2-B694-6AA0-3E91-F6CF0E8A0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42284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13652"/>
            <a:ext cx="11542512" cy="860893"/>
          </a:xfrm>
        </p:spPr>
        <p:txBody>
          <a:bodyPr/>
          <a:lstStyle/>
          <a:p>
            <a:r>
              <a:rPr lang="fr-BE" dirty="0" err="1"/>
              <a:t>Resources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311809" y="1474545"/>
            <a:ext cx="11664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Confac</a:t>
            </a:r>
            <a:r>
              <a:rPr lang="en-US" sz="3200" dirty="0"/>
              <a:t>: </a:t>
            </a:r>
            <a:r>
              <a:rPr lang="en-US" sz="3200" dirty="0">
                <a:hlinkClick r:id="rId5"/>
              </a:rPr>
              <a:t>https://github.com/itenium-be/confac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3200" dirty="0" err="1"/>
              <a:t>See</a:t>
            </a:r>
            <a:r>
              <a:rPr lang="fr-BE" sz="3200" dirty="0"/>
              <a:t> README.md for </a:t>
            </a:r>
            <a:r>
              <a:rPr lang="fr-BE" sz="3200" dirty="0" err="1"/>
              <a:t>interesting</a:t>
            </a:r>
            <a:r>
              <a:rPr lang="fr-BE" sz="3200" dirty="0"/>
              <a:t> links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3200" dirty="0" err="1"/>
              <a:t>Snippets</a:t>
            </a:r>
            <a:r>
              <a:rPr lang="fr-BE" sz="3200" dirty="0"/>
              <a:t> for </a:t>
            </a:r>
            <a:r>
              <a:rPr lang="fr-BE" sz="3200" dirty="0" err="1"/>
              <a:t>examples</a:t>
            </a:r>
            <a:r>
              <a:rPr lang="fr-BE" sz="3200" dirty="0"/>
              <a:t> of </a:t>
            </a:r>
            <a:r>
              <a:rPr lang="fr-BE" sz="3200" dirty="0" err="1"/>
              <a:t>reselect</a:t>
            </a:r>
            <a:r>
              <a:rPr lang="fr-BE" sz="3200" dirty="0"/>
              <a:t>, </a:t>
            </a:r>
            <a:r>
              <a:rPr lang="fr-BE" sz="3200" dirty="0" err="1"/>
              <a:t>useMemo</a:t>
            </a:r>
            <a:r>
              <a:rPr lang="fr-BE" sz="3200" dirty="0"/>
              <a:t> </a:t>
            </a:r>
            <a:r>
              <a:rPr lang="fr-BE" sz="3200" dirty="0" err="1"/>
              <a:t>etc</a:t>
            </a:r>
            <a:endParaRPr lang="fr-B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1318149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13652"/>
            <a:ext cx="11542512" cy="860893"/>
          </a:xfrm>
        </p:spPr>
        <p:txBody>
          <a:bodyPr/>
          <a:lstStyle/>
          <a:p>
            <a:r>
              <a:rPr lang="fr-BE" dirty="0"/>
              <a:t>Infos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311809" y="1474545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WiFi</a:t>
            </a:r>
            <a:r>
              <a:rPr lang="en-US" sz="3200" dirty="0"/>
              <a:t>: </a:t>
            </a:r>
            <a:r>
              <a:rPr lang="en-US" sz="3200" dirty="0" err="1"/>
              <a:t>itenium</a:t>
            </a:r>
            <a:r>
              <a:rPr lang="en-US" sz="3200" dirty="0"/>
              <a:t>-guest / Wifi4Ufree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568515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Confac</a:t>
            </a:r>
            <a:r>
              <a:rPr lang="fr-BE" dirty="0"/>
              <a:t>?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2130067"/>
            <a:ext cx="1166427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Facturatieprogramma</a:t>
            </a:r>
            <a:endParaRPr lang="en-US" sz="3200" b="1" dirty="0"/>
          </a:p>
          <a:p>
            <a:endParaRPr lang="en-US" sz="3200" dirty="0"/>
          </a:p>
          <a:p>
            <a:endParaRPr lang="en-US" sz="3200" dirty="0"/>
          </a:p>
          <a:p>
            <a:pPr algn="ctr"/>
            <a:r>
              <a:rPr lang="en-US" sz="3200" dirty="0"/>
              <a:t>Software om de </a:t>
            </a:r>
            <a:r>
              <a:rPr lang="en-US" sz="3200" dirty="0" err="1"/>
              <a:t>manuale</a:t>
            </a:r>
            <a:r>
              <a:rPr lang="en-US" sz="3200" dirty="0"/>
              <a:t> docx </a:t>
            </a:r>
            <a:r>
              <a:rPr lang="en-US" sz="3200" dirty="0" err="1"/>
              <a:t>facturatie</a:t>
            </a:r>
            <a:r>
              <a:rPr lang="en-US" sz="3200" dirty="0"/>
              <a:t> flow </a:t>
            </a:r>
            <a:r>
              <a:rPr lang="en-US" sz="3200" dirty="0" err="1"/>
              <a:t>te</a:t>
            </a:r>
            <a:r>
              <a:rPr lang="en-US" sz="3200" dirty="0"/>
              <a:t> </a:t>
            </a:r>
            <a:r>
              <a:rPr lang="en-US" sz="3200" dirty="0" err="1"/>
              <a:t>automatiseren</a:t>
            </a:r>
            <a:endParaRPr lang="en-US" sz="3200" dirty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 err="1"/>
              <a:t>Algemene</a:t>
            </a:r>
            <a:r>
              <a:rPr lang="en-US" sz="3200" dirty="0"/>
              <a:t> </a:t>
            </a:r>
            <a:r>
              <a:rPr lang="en-US" sz="3200" dirty="0" err="1"/>
              <a:t>configuratie</a:t>
            </a:r>
            <a:r>
              <a:rPr lang="en-US" sz="3200" dirty="0"/>
              <a:t>, </a:t>
            </a:r>
            <a:r>
              <a:rPr lang="en-US" sz="3200" dirty="0" err="1"/>
              <a:t>klanten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facturen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807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Growth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itenium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966294"/>
            <a:ext cx="116642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Consultants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Projects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/>
              <a:t>Monthly follow up (Project Months)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Security (Google Auth, Users, Roles)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Emailing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Audit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Contracting</a:t>
            </a:r>
          </a:p>
        </p:txBody>
      </p:sp>
    </p:spTree>
    <p:extLst>
      <p:ext uri="{BB962C8B-B14F-4D97-AF65-F5344CB8AC3E}">
        <p14:creationId xmlns:p14="http://schemas.microsoft.com/office/powerpoint/2010/main" val="40167585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Props1.xml><?xml version="1.0" encoding="utf-8"?>
<ds:datastoreItem xmlns:ds="http://schemas.openxmlformats.org/officeDocument/2006/customXml" ds:itemID="{73DCC676-D848-4349-A0A9-3B82050D1BB7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B938D9D0-9E79-4D69-A0E1-56DE17E230C3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B0AE460A-5133-4BF6-97D2-803044CBCAB9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A1E2D109-CDA1-4057-9BF6-5E930F51E9AF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66F62734-6040-49B8-84D9-6B0C2D7B1169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F112A9B4-8E15-4E40-8C72-CD814116F027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C15A36CE-A698-4A5F-B339-C9D1853CBB25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5A4D177E-E4E1-4871-BBF9-66AAE11436CF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AEC14732-EFFF-4162-ACE0-A9EC4C90B90A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3D0F1207-9EE6-4768-88C5-0201A140FA23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7723C2C6-A4DB-4767-8ECA-D22BAFADC071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E1ACBDD3-7D48-435A-A5DD-62691A4E246F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C9BAEE75-386F-4596-B0C3-144F6688E395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0862CB90-BED3-42FF-B7F2-06A0ABA1F6CC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5C1E20B2-62AC-4832-8F5D-CE53BD576371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46EB2E5C-95B5-46E4-A834-2C8C53709B84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11633CA8-6C9A-4A20-925F-62ACD3CA52DE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D00B8B5B-2767-40CC-A788-B80E1E19DF84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850AF7BC-B368-49BC-9CAD-5BE61C126E83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90470D3E-B2F2-42EE-B61E-9EFC02712B47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143DC8F7-FC68-475C-B4CC-04150265C3F4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4909CC40-3BB5-476D-BA17-FD0422EEC529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9EFB4F83-C909-4763-B3E6-1DB8C5F69241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136F15CD-C374-41F5-9100-EE92C5E40294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02F0A5E9-2F8A-4675-8D85-B55846DFB39B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0D5F4347-01E0-4204-ABCE-9B654C673E32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1672C7C3-8ED1-434E-BE22-624B96BC08F3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AEB453D6-FC95-4C77-9459-5A56422C9DC1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71C891D4-0E73-4B14-9EA7-8613C835E762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E7A6521B-AE44-41CC-96F8-BC89B189B9CC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FED34BC4-2C44-4D0A-9655-0B074E8A66B5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D12F2BFF-C618-42A7-A799-D8722515C0FA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9C0B3DA1-EEC4-4A8E-8098-8B060AFC5286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F85D9B9D-71B6-4282-A328-0085B9D145C5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83C135D7-F59A-4FBF-905B-03D16A59326F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271D1ADE-05E2-41F8-9450-C5BF545481E8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FB90DED8-A591-49B1-86BE-71A000BD011C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C9E2A7B1-0695-433D-8DEE-A3A2A2C3B496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922C7C5F-EC81-4C7A-B244-B06B736DCC46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7811FBC7-A1C8-45BD-AF6A-ADB6A821327E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0006D863-1CC5-4673-9F3D-196AC4AF8ACA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83121EFB-4893-415B-B7BD-F940E893B2BD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4380D363-D848-49CC-A31C-4390C8D3C8E8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C54B379B-3D9A-4EC7-9EC7-97DEDBE8D1F7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7C36EB77-9361-4567-AF8C-BF3EA5999ADD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F89167C5-1008-4D16-9B35-8CC8CF6EE782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B3662B34-5F5D-4E0B-9B27-65B3909F1BEF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14053DD2-D568-4625-BEB1-D55CC6739D77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53F159CF-FC89-4FF1-ABC1-A31B024C22EA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3BEB8952-23AE-442D-B7F6-1DDBD04D5892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C6FA59C8-0A70-4408-BCBA-84CCB4B5B4BC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CE667B63-9D65-472A-ACFA-9D07FDB69BB2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86E8950C-C02B-4672-A8D5-77F264B604A3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E97C54B5-37C4-44AA-8F62-EE7D927BAEBF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BE81AA69-FC82-4D65-8412-9C8B0E02DD09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7FD0127D-B935-4C19-B082-41BFF0C8C5C5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99478EB9-ACEF-40CF-83FD-01157AC1154A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F9EBE2CE-6713-4ACE-BA85-AE6B6C8A927D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81F1EA26-DB14-4518-8C31-565E833BEB5A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13186A73-F974-4667-8A18-5E5522336215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C9A349EB-25C0-432F-BCC6-B672C9EAA1C2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E130420E-2C1B-4B74-A15F-A5EBCD6120DA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4F10334E-14C9-4232-A8A4-F68D090406B8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E9C65C98-248A-4785-A9D9-5DB76D4E145C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DC7903FB-7885-4477-B3D6-D91E056B47D8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1791165A-34FD-41DC-A2CB-97EABF108574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072B2EDA-1E9F-44E6-AC80-C63621A1930D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B8B546E6-55E3-4A4F-8274-431614C0924A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7D1E6FC1-49C2-4F7C-BDB9-24E752E681DD}">
  <ds:schemaRefs>
    <ds:schemaRef ds:uri="http://schemas.microsoft.com/VisualStudio/2011/storyboarding/control"/>
  </ds:schemaRefs>
</ds:datastoreItem>
</file>

<file path=customXml/itemProps72.xml><?xml version="1.0" encoding="utf-8"?>
<ds:datastoreItem xmlns:ds="http://schemas.openxmlformats.org/officeDocument/2006/customXml" ds:itemID="{8BE390C1-2F52-4EA5-889C-E4B056BF6F71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A12021AE-DD73-450C-94EE-DF45E57C1827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AB71A91E-479F-4398-80BA-14784E207E2B}">
  <ds:schemaRefs>
    <ds:schemaRef ds:uri="http://schemas.microsoft.com/VisualStudio/2011/storyboarding/control"/>
  </ds:schemaRefs>
</ds:datastoreItem>
</file>

<file path=customXml/itemProps75.xml><?xml version="1.0" encoding="utf-8"?>
<ds:datastoreItem xmlns:ds="http://schemas.openxmlformats.org/officeDocument/2006/customXml" ds:itemID="{225D39BD-35FA-48A1-9662-769C7F408DB4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28D77304-DBFE-4BD7-AFBA-6D5D1A397713}">
  <ds:schemaRefs>
    <ds:schemaRef ds:uri="http://schemas.microsoft.com/VisualStudio/2011/storyboarding/control"/>
  </ds:schemaRefs>
</ds:datastoreItem>
</file>

<file path=customXml/itemProps77.xml><?xml version="1.0" encoding="utf-8"?>
<ds:datastoreItem xmlns:ds="http://schemas.openxmlformats.org/officeDocument/2006/customXml" ds:itemID="{4A62EBE5-D1F1-49DD-A812-8F8181916F24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042752BC-EEFE-4EEC-816C-B21BEEA604C6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67191D8A-D1B3-4B6A-B6F2-8F14817C7C04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17999</TotalTime>
  <Words>2677</Words>
  <Application>Microsoft Office PowerPoint</Application>
  <PresentationFormat>Widescreen</PresentationFormat>
  <Paragraphs>503</Paragraphs>
  <Slides>76</Slides>
  <Notes>76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Arial</vt:lpstr>
      <vt:lpstr>Arial</vt:lpstr>
      <vt:lpstr>Calibri</vt:lpstr>
      <vt:lpstr>Century Gothic</vt:lpstr>
      <vt:lpstr>Fira Code</vt:lpstr>
      <vt:lpstr>Google Sans</vt:lpstr>
      <vt:lpstr>Optimistic Display</vt:lpstr>
      <vt:lpstr>Source Sans Pro</vt:lpstr>
      <vt:lpstr>ui-monospace</vt:lpstr>
      <vt:lpstr>Mesh</vt:lpstr>
      <vt:lpstr>React Component Profiling</vt:lpstr>
      <vt:lpstr>Performance?</vt:lpstr>
      <vt:lpstr>MENU</vt:lpstr>
      <vt:lpstr>Part 1: easy pickings</vt:lpstr>
      <vt:lpstr>Part 2: the meaty part</vt:lpstr>
      <vt:lpstr>Part 3: Going beyond </vt:lpstr>
      <vt:lpstr>Menu: SOLD OUT</vt:lpstr>
      <vt:lpstr>Confac?</vt:lpstr>
      <vt:lpstr>Growth with itenium</vt:lpstr>
      <vt:lpstr>what happened</vt:lpstr>
      <vt:lpstr>Let’s Start</vt:lpstr>
      <vt:lpstr>Invoices page</vt:lpstr>
      <vt:lpstr>So Performance issues?</vt:lpstr>
      <vt:lpstr>First, I tried to trick steven</vt:lpstr>
      <vt:lpstr>Performance issues?</vt:lpstr>
      <vt:lpstr>Invoices</vt:lpstr>
      <vt:lpstr>Invoices</vt:lpstr>
      <vt:lpstr>Invoices</vt:lpstr>
      <vt:lpstr>Invoices: Icons</vt:lpstr>
      <vt:lpstr>Invoices</vt:lpstr>
      <vt:lpstr>Invoices: With Claim</vt:lpstr>
      <vt:lpstr>Invoices: With Claim</vt:lpstr>
      <vt:lpstr>Invoices</vt:lpstr>
      <vt:lpstr>Invoices</vt:lpstr>
      <vt:lpstr>The other screen</vt:lpstr>
      <vt:lpstr>Project Months</vt:lpstr>
      <vt:lpstr>Project Months</vt:lpstr>
      <vt:lpstr>Project Months</vt:lpstr>
      <vt:lpstr>Project Months: footers</vt:lpstr>
      <vt:lpstr>Project Months: footers</vt:lpstr>
      <vt:lpstr>Project Months: Holidays</vt:lpstr>
      <vt:lpstr>Date-holidays</vt:lpstr>
      <vt:lpstr>Holidays Cache</vt:lpstr>
      <vt:lpstr>Project Months</vt:lpstr>
      <vt:lpstr>Take Aways</vt:lpstr>
      <vt:lpstr>Project Months Holiday Caching Aftermath</vt:lpstr>
      <vt:lpstr>‘‘Break’’</vt:lpstr>
      <vt:lpstr>Refactoring In Progress</vt:lpstr>
      <vt:lpstr>Project Months</vt:lpstr>
      <vt:lpstr>Project Months</vt:lpstr>
      <vt:lpstr>Project Months</vt:lpstr>
      <vt:lpstr>Project Months</vt:lpstr>
      <vt:lpstr>Reselect</vt:lpstr>
      <vt:lpstr>memoize</vt:lpstr>
      <vt:lpstr>Usememo hook</vt:lpstr>
      <vt:lpstr>Project Months</vt:lpstr>
      <vt:lpstr>Project Months</vt:lpstr>
      <vt:lpstr>Project Months</vt:lpstr>
      <vt:lpstr>Project Months</vt:lpstr>
      <vt:lpstr>Project Months</vt:lpstr>
      <vt:lpstr>Take Aways</vt:lpstr>
      <vt:lpstr>Take Aways</vt:lpstr>
      <vt:lpstr>Take Aways</vt:lpstr>
      <vt:lpstr>BREAK</vt:lpstr>
      <vt:lpstr>Other Optimalizations</vt:lpstr>
      <vt:lpstr>The survivors</vt:lpstr>
      <vt:lpstr>Project Months</vt:lpstr>
      <vt:lpstr>Project Months</vt:lpstr>
      <vt:lpstr>Project Months</vt:lpstr>
      <vt:lpstr>Project Months</vt:lpstr>
      <vt:lpstr>Project Months</vt:lpstr>
      <vt:lpstr>Project Months</vt:lpstr>
      <vt:lpstr>Project Months</vt:lpstr>
      <vt:lpstr>Profiler</vt:lpstr>
      <vt:lpstr>PROFILER</vt:lpstr>
      <vt:lpstr>PROFILER</vt:lpstr>
      <vt:lpstr>PROFILER</vt:lpstr>
      <vt:lpstr>Profiler Icons &amp; Badges</vt:lpstr>
      <vt:lpstr>PowerPoint Presentation</vt:lpstr>
      <vt:lpstr>Other Tools</vt:lpstr>
      <vt:lpstr>Other Tools</vt:lpstr>
      <vt:lpstr>The Future of confac? Technical</vt:lpstr>
      <vt:lpstr>The Future of confac? Functional</vt:lpstr>
      <vt:lpstr>PowerPoint Presentation</vt:lpstr>
      <vt:lpstr>Resources</vt:lpstr>
      <vt:lpstr>Infos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</dc:title>
  <dc:creator>steven robijns</dc:creator>
  <cp:lastModifiedBy>Wouter Van Schandevijl</cp:lastModifiedBy>
  <cp:revision>1911</cp:revision>
  <dcterms:created xsi:type="dcterms:W3CDTF">2018-11-27T12:20:05Z</dcterms:created>
  <dcterms:modified xsi:type="dcterms:W3CDTF">2023-03-08T21:08:40Z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